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58" r:id="rId4"/>
    <p:sldId id="259" r:id="rId5"/>
    <p:sldId id="260" r:id="rId6"/>
    <p:sldId id="261" r:id="rId7"/>
    <p:sldId id="288" r:id="rId8"/>
    <p:sldId id="266" r:id="rId9"/>
    <p:sldId id="263" r:id="rId10"/>
    <p:sldId id="264" r:id="rId11"/>
    <p:sldId id="290" r:id="rId12"/>
    <p:sldId id="291" r:id="rId13"/>
    <p:sldId id="270" r:id="rId14"/>
    <p:sldId id="271" r:id="rId15"/>
    <p:sldId id="272" r:id="rId16"/>
    <p:sldId id="292" r:id="rId17"/>
    <p:sldId id="273" r:id="rId18"/>
    <p:sldId id="274" r:id="rId19"/>
    <p:sldId id="275" r:id="rId20"/>
    <p:sldId id="293" r:id="rId21"/>
    <p:sldId id="276" r:id="rId22"/>
    <p:sldId id="278" r:id="rId23"/>
    <p:sldId id="277" r:id="rId24"/>
    <p:sldId id="279" r:id="rId25"/>
    <p:sldId id="280" r:id="rId26"/>
    <p:sldId id="282" r:id="rId27"/>
    <p:sldId id="289" r:id="rId28"/>
    <p:sldId id="285" r:id="rId29"/>
    <p:sldId id="286" r:id="rId30"/>
    <p:sldId id="287" r:id="rId31"/>
    <p:sldId id="269" r:id="rId32"/>
    <p:sldId id="268" r:id="rId33"/>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67" autoAdjust="0"/>
    <p:restoredTop sz="93826" autoAdjust="0"/>
  </p:normalViewPr>
  <p:slideViewPr>
    <p:cSldViewPr>
      <p:cViewPr>
        <p:scale>
          <a:sx n="75" d="100"/>
          <a:sy n="75" d="100"/>
        </p:scale>
        <p:origin x="1200" y="136"/>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D99B58-A228-41CD-B17C-5CBEAA41B88C}" type="datetimeFigureOut">
              <a:rPr lang="zh-CN" altLang="en-US" smtClean="0"/>
              <a:pPr/>
              <a:t>2021-01-20</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E92092-5156-4281-9471-78E10A6B8F22}"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8E92092-5156-4281-9471-78E10A6B8F22}" type="slidenum">
              <a:rPr lang="zh-CN" altLang="en-US" smtClean="0"/>
              <a:pPr/>
              <a:t>4</a:t>
            </a:fld>
            <a:endParaRPr lang="zh-CN" altLang="en-US"/>
          </a:p>
        </p:txBody>
      </p:sp>
    </p:spTree>
    <p:extLst>
      <p:ext uri="{BB962C8B-B14F-4D97-AF65-F5344CB8AC3E}">
        <p14:creationId xmlns:p14="http://schemas.microsoft.com/office/powerpoint/2010/main" val="3748063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pPr/>
              <a:t>7</a:t>
            </a:fld>
            <a:endParaRPr lang="zh-CN" altLang="en-US"/>
          </a:p>
        </p:txBody>
      </p:sp>
    </p:spTree>
    <p:extLst>
      <p:ext uri="{BB962C8B-B14F-4D97-AF65-F5344CB8AC3E}">
        <p14:creationId xmlns:p14="http://schemas.microsoft.com/office/powerpoint/2010/main" val="1236957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A036312-6A05-4643-B813-780AEBCA5446}" type="slidenum">
              <a:rPr lang="zh-CN" altLang="en-US" smtClean="0"/>
              <a:pPr/>
              <a:t>32</a:t>
            </a:fld>
            <a:endParaRPr lang="zh-CN" altLang="en-US"/>
          </a:p>
        </p:txBody>
      </p:sp>
    </p:spTree>
    <p:extLst>
      <p:ext uri="{BB962C8B-B14F-4D97-AF65-F5344CB8AC3E}">
        <p14:creationId xmlns:p14="http://schemas.microsoft.com/office/powerpoint/2010/main" val="4051696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76CF801-669C-41DF-8FFF-87C7BFA1F55C}" type="datetimeFigureOut">
              <a:rPr lang="zh-CN" altLang="en-US" smtClean="0"/>
              <a:pPr/>
              <a:t>2021-01-20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2F15B0-9004-432F-BCC6-2DA47160F0BB}"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76CF801-669C-41DF-8FFF-87C7BFA1F55C}" type="datetimeFigureOut">
              <a:rPr lang="zh-CN" altLang="en-US" smtClean="0"/>
              <a:pPr/>
              <a:t>2021-01-20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2F15B0-9004-432F-BCC6-2DA47160F0B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76CF801-669C-41DF-8FFF-87C7BFA1F55C}" type="datetimeFigureOut">
              <a:rPr lang="zh-CN" altLang="en-US" smtClean="0"/>
              <a:pPr/>
              <a:t>2021-01-20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2F15B0-9004-432F-BCC6-2DA47160F0BB}"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76CF801-669C-41DF-8FFF-87C7BFA1F55C}" type="datetimeFigureOut">
              <a:rPr lang="zh-CN" altLang="en-US" smtClean="0"/>
              <a:pPr/>
              <a:t>2021-01-20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2F15B0-9004-432F-BCC6-2DA47160F0BB}"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76CF801-669C-41DF-8FFF-87C7BFA1F55C}" type="datetimeFigureOut">
              <a:rPr lang="zh-CN" altLang="en-US" smtClean="0"/>
              <a:pPr/>
              <a:t>2021-01-20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2F15B0-9004-432F-BCC6-2DA47160F0BB}"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76CF801-669C-41DF-8FFF-87C7BFA1F55C}" type="datetimeFigureOut">
              <a:rPr lang="zh-CN" altLang="en-US" smtClean="0"/>
              <a:pPr/>
              <a:t>2021-01-20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2F15B0-9004-432F-BCC6-2DA47160F0B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76CF801-669C-41DF-8FFF-87C7BFA1F55C}" type="datetimeFigureOut">
              <a:rPr lang="zh-CN" altLang="en-US" smtClean="0"/>
              <a:pPr/>
              <a:t>2021-01-20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B2F15B0-9004-432F-BCC6-2DA47160F0B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76CF801-669C-41DF-8FFF-87C7BFA1F55C}" type="datetimeFigureOut">
              <a:rPr lang="zh-CN" altLang="en-US" smtClean="0"/>
              <a:pPr/>
              <a:t>2021-01-20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B2F15B0-9004-432F-BCC6-2DA47160F0B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76CF801-669C-41DF-8FFF-87C7BFA1F55C}" type="datetimeFigureOut">
              <a:rPr lang="zh-CN" altLang="en-US" smtClean="0"/>
              <a:pPr/>
              <a:t>2021-01-20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B2F15B0-9004-432F-BCC6-2DA47160F0B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76CF801-669C-41DF-8FFF-87C7BFA1F55C}" type="datetimeFigureOut">
              <a:rPr lang="zh-CN" altLang="en-US" smtClean="0"/>
              <a:pPr/>
              <a:t>2021-01-20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2F15B0-9004-432F-BCC6-2DA47160F0B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76CF801-669C-41DF-8FFF-87C7BFA1F55C}" type="datetimeFigureOut">
              <a:rPr lang="zh-CN" altLang="en-US" smtClean="0"/>
              <a:pPr/>
              <a:t>2021-01-20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2F15B0-9004-432F-BCC6-2DA47160F0B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6CF801-669C-41DF-8FFF-87C7BFA1F55C}" type="datetimeFigureOut">
              <a:rPr lang="zh-CN" altLang="en-US" smtClean="0"/>
              <a:pPr/>
              <a:t>2021-01-20</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2F15B0-9004-432F-BCC6-2DA47160F0B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ylsolar.com/"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tylsolar.1688.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71.jpeg"/><Relationship Id="rId10" Type="http://schemas.openxmlformats.org/officeDocument/2006/relationships/image" Target="../media/image76.png"/><Relationship Id="rId4" Type="http://schemas.openxmlformats.org/officeDocument/2006/relationships/image" Target="../media/image70.jpeg"/><Relationship Id="rId9"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jpeg"/><Relationship Id="rId10" Type="http://schemas.openxmlformats.org/officeDocument/2006/relationships/image" Target="../media/image105.jpeg"/><Relationship Id="rId4" Type="http://schemas.openxmlformats.org/officeDocument/2006/relationships/image" Target="../media/image99.jpeg"/><Relationship Id="rId9" Type="http://schemas.openxmlformats.org/officeDocument/2006/relationships/image" Target="../media/image104.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1.xml"/><Relationship Id="rId16"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4"/>
          <p:cNvSpPr/>
          <p:nvPr/>
        </p:nvSpPr>
        <p:spPr>
          <a:xfrm rot="6081576">
            <a:off x="-2305373" y="3591778"/>
            <a:ext cx="5077966" cy="2028056"/>
          </a:xfrm>
          <a:custGeom>
            <a:avLst/>
            <a:gdLst>
              <a:gd name="connsiteX0" fmla="*/ 0 w 2232248"/>
              <a:gd name="connsiteY0" fmla="*/ 0 h 504056"/>
              <a:gd name="connsiteX1" fmla="*/ 2232248 w 2232248"/>
              <a:gd name="connsiteY1" fmla="*/ 0 h 504056"/>
              <a:gd name="connsiteX2" fmla="*/ 2232248 w 2232248"/>
              <a:gd name="connsiteY2" fmla="*/ 504056 h 504056"/>
              <a:gd name="connsiteX3" fmla="*/ 0 w 2232248"/>
              <a:gd name="connsiteY3" fmla="*/ 504056 h 504056"/>
              <a:gd name="connsiteX4" fmla="*/ 0 w 2232248"/>
              <a:gd name="connsiteY4" fmla="*/ 0 h 504056"/>
              <a:gd name="connsiteX0-1" fmla="*/ 0 w 2727548"/>
              <a:gd name="connsiteY0-2" fmla="*/ 0 h 1018406"/>
              <a:gd name="connsiteX1-3" fmla="*/ 2727548 w 2727548"/>
              <a:gd name="connsiteY1-4" fmla="*/ 514350 h 1018406"/>
              <a:gd name="connsiteX2-5" fmla="*/ 2727548 w 2727548"/>
              <a:gd name="connsiteY2-6" fmla="*/ 1018406 h 1018406"/>
              <a:gd name="connsiteX3-7" fmla="*/ 495300 w 2727548"/>
              <a:gd name="connsiteY3-8" fmla="*/ 1018406 h 1018406"/>
              <a:gd name="connsiteX4-9" fmla="*/ 0 w 2727548"/>
              <a:gd name="connsiteY4-10" fmla="*/ 0 h 1018406"/>
              <a:gd name="connsiteX0-11" fmla="*/ 514350 w 3241898"/>
              <a:gd name="connsiteY0-12" fmla="*/ 0 h 1227956"/>
              <a:gd name="connsiteX1-13" fmla="*/ 3241898 w 3241898"/>
              <a:gd name="connsiteY1-14" fmla="*/ 514350 h 1227956"/>
              <a:gd name="connsiteX2-15" fmla="*/ 3241898 w 3241898"/>
              <a:gd name="connsiteY2-16" fmla="*/ 1018406 h 1227956"/>
              <a:gd name="connsiteX3-17" fmla="*/ 0 w 3241898"/>
              <a:gd name="connsiteY3-18" fmla="*/ 1227956 h 1227956"/>
              <a:gd name="connsiteX4-19" fmla="*/ 514350 w 3241898"/>
              <a:gd name="connsiteY4-20" fmla="*/ 0 h 1227956"/>
              <a:gd name="connsiteX0-21" fmla="*/ 514350 w 5032598"/>
              <a:gd name="connsiteY0-22" fmla="*/ 0 h 1227956"/>
              <a:gd name="connsiteX1-23" fmla="*/ 3241898 w 5032598"/>
              <a:gd name="connsiteY1-24" fmla="*/ 514350 h 1227956"/>
              <a:gd name="connsiteX2-25" fmla="*/ 5032598 w 5032598"/>
              <a:gd name="connsiteY2-26" fmla="*/ 1151756 h 1227956"/>
              <a:gd name="connsiteX3-27" fmla="*/ 0 w 5032598"/>
              <a:gd name="connsiteY3-28" fmla="*/ 1227956 h 1227956"/>
              <a:gd name="connsiteX4-29" fmla="*/ 514350 w 5032598"/>
              <a:gd name="connsiteY4-30" fmla="*/ 0 h 1227956"/>
              <a:gd name="connsiteX0-31" fmla="*/ 514350 w 5032598"/>
              <a:gd name="connsiteY0-32" fmla="*/ 0 h 1227956"/>
              <a:gd name="connsiteX1-33" fmla="*/ 2772916 w 5032598"/>
              <a:gd name="connsiteY1-34" fmla="*/ 406152 h 1227956"/>
              <a:gd name="connsiteX2-35" fmla="*/ 3241898 w 5032598"/>
              <a:gd name="connsiteY2-36" fmla="*/ 514350 h 1227956"/>
              <a:gd name="connsiteX3-37" fmla="*/ 5032598 w 5032598"/>
              <a:gd name="connsiteY3-38" fmla="*/ 1151756 h 1227956"/>
              <a:gd name="connsiteX4-39" fmla="*/ 0 w 5032598"/>
              <a:gd name="connsiteY4-40" fmla="*/ 1227956 h 1227956"/>
              <a:gd name="connsiteX5" fmla="*/ 514350 w 5032598"/>
              <a:gd name="connsiteY5" fmla="*/ 0 h 1227956"/>
              <a:gd name="connsiteX0-41" fmla="*/ 514350 w 5032598"/>
              <a:gd name="connsiteY0-42" fmla="*/ 800100 h 2028056"/>
              <a:gd name="connsiteX1-43" fmla="*/ 2772916 w 5032598"/>
              <a:gd name="connsiteY1-44" fmla="*/ 1206252 h 2028056"/>
              <a:gd name="connsiteX2-45" fmla="*/ 3432398 w 5032598"/>
              <a:gd name="connsiteY2-46" fmla="*/ 0 h 2028056"/>
              <a:gd name="connsiteX3-47" fmla="*/ 5032598 w 5032598"/>
              <a:gd name="connsiteY3-48" fmla="*/ 1951856 h 2028056"/>
              <a:gd name="connsiteX4-49" fmla="*/ 0 w 5032598"/>
              <a:gd name="connsiteY4-50" fmla="*/ 2028056 h 2028056"/>
              <a:gd name="connsiteX5-51" fmla="*/ 514350 w 5032598"/>
              <a:gd name="connsiteY5-52" fmla="*/ 800100 h 2028056"/>
              <a:gd name="connsiteX0-53" fmla="*/ 514350 w 5032598"/>
              <a:gd name="connsiteY0-54" fmla="*/ 800100 h 2028056"/>
              <a:gd name="connsiteX1-55" fmla="*/ 2772916 w 5032598"/>
              <a:gd name="connsiteY1-56" fmla="*/ 1206252 h 2028056"/>
              <a:gd name="connsiteX2-57" fmla="*/ 3432398 w 5032598"/>
              <a:gd name="connsiteY2-58" fmla="*/ 0 h 2028056"/>
              <a:gd name="connsiteX3-59" fmla="*/ 4315966 w 5032598"/>
              <a:gd name="connsiteY3-60" fmla="*/ 1111002 h 2028056"/>
              <a:gd name="connsiteX4-61" fmla="*/ 5032598 w 5032598"/>
              <a:gd name="connsiteY4-62" fmla="*/ 1951856 h 2028056"/>
              <a:gd name="connsiteX5-63" fmla="*/ 0 w 5032598"/>
              <a:gd name="connsiteY5-64" fmla="*/ 2028056 h 2028056"/>
              <a:gd name="connsiteX6" fmla="*/ 514350 w 5032598"/>
              <a:gd name="connsiteY6" fmla="*/ 800100 h 2028056"/>
              <a:gd name="connsiteX0-65" fmla="*/ 514350 w 5077966"/>
              <a:gd name="connsiteY0-66" fmla="*/ 800100 h 2028056"/>
              <a:gd name="connsiteX1-67" fmla="*/ 2772916 w 5077966"/>
              <a:gd name="connsiteY1-68" fmla="*/ 1206252 h 2028056"/>
              <a:gd name="connsiteX2-69" fmla="*/ 3432398 w 5077966"/>
              <a:gd name="connsiteY2-70" fmla="*/ 0 h 2028056"/>
              <a:gd name="connsiteX3-71" fmla="*/ 5077966 w 5077966"/>
              <a:gd name="connsiteY3-72" fmla="*/ 844302 h 2028056"/>
              <a:gd name="connsiteX4-73" fmla="*/ 5032598 w 5077966"/>
              <a:gd name="connsiteY4-74" fmla="*/ 1951856 h 2028056"/>
              <a:gd name="connsiteX5-75" fmla="*/ 0 w 5077966"/>
              <a:gd name="connsiteY5-76" fmla="*/ 2028056 h 2028056"/>
              <a:gd name="connsiteX6-77" fmla="*/ 514350 w 5077966"/>
              <a:gd name="connsiteY6-78" fmla="*/ 800100 h 2028056"/>
            </a:gdLst>
            <a:ahLst/>
            <a:cxnLst>
              <a:cxn ang="0">
                <a:pos x="connsiteX0-65" y="connsiteY0-66"/>
              </a:cxn>
              <a:cxn ang="0">
                <a:pos x="connsiteX1-67" y="connsiteY1-68"/>
              </a:cxn>
              <a:cxn ang="0">
                <a:pos x="connsiteX2-69" y="connsiteY2-70"/>
              </a:cxn>
              <a:cxn ang="0">
                <a:pos x="connsiteX3-71" y="connsiteY3-72"/>
              </a:cxn>
              <a:cxn ang="0">
                <a:pos x="connsiteX4-73" y="connsiteY4-74"/>
              </a:cxn>
              <a:cxn ang="0">
                <a:pos x="connsiteX5-75" y="connsiteY5-76"/>
              </a:cxn>
              <a:cxn ang="0">
                <a:pos x="connsiteX6-77" y="connsiteY6-78"/>
              </a:cxn>
            </a:cxnLst>
            <a:rect l="l" t="t" r="r" b="b"/>
            <a:pathLst>
              <a:path w="5077966" h="2028056">
                <a:moveTo>
                  <a:pt x="514350" y="800100"/>
                </a:moveTo>
                <a:lnTo>
                  <a:pt x="2772916" y="1206252"/>
                </a:lnTo>
                <a:lnTo>
                  <a:pt x="3432398" y="0"/>
                </a:lnTo>
                <a:lnTo>
                  <a:pt x="5077966" y="844302"/>
                </a:lnTo>
                <a:lnTo>
                  <a:pt x="5032598" y="1951856"/>
                </a:lnTo>
                <a:lnTo>
                  <a:pt x="0" y="2028056"/>
                </a:lnTo>
                <a:lnTo>
                  <a:pt x="514350" y="800100"/>
                </a:lnTo>
                <a:close/>
              </a:path>
            </a:pathLst>
          </a:custGeom>
          <a:gradFill>
            <a:gsLst>
              <a:gs pos="32600">
                <a:srgbClr val="0F5892"/>
              </a:gs>
              <a:gs pos="0">
                <a:srgbClr val="17366E"/>
              </a:gs>
              <a:gs pos="100000">
                <a:srgbClr val="0287C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rot="16358422">
            <a:off x="6403291" y="1325564"/>
            <a:ext cx="5077966" cy="2028056"/>
          </a:xfrm>
          <a:custGeom>
            <a:avLst/>
            <a:gdLst>
              <a:gd name="connsiteX0" fmla="*/ 0 w 2232248"/>
              <a:gd name="connsiteY0" fmla="*/ 0 h 504056"/>
              <a:gd name="connsiteX1" fmla="*/ 2232248 w 2232248"/>
              <a:gd name="connsiteY1" fmla="*/ 0 h 504056"/>
              <a:gd name="connsiteX2" fmla="*/ 2232248 w 2232248"/>
              <a:gd name="connsiteY2" fmla="*/ 504056 h 504056"/>
              <a:gd name="connsiteX3" fmla="*/ 0 w 2232248"/>
              <a:gd name="connsiteY3" fmla="*/ 504056 h 504056"/>
              <a:gd name="connsiteX4" fmla="*/ 0 w 2232248"/>
              <a:gd name="connsiteY4" fmla="*/ 0 h 504056"/>
              <a:gd name="connsiteX0-1" fmla="*/ 0 w 2727548"/>
              <a:gd name="connsiteY0-2" fmla="*/ 0 h 1018406"/>
              <a:gd name="connsiteX1-3" fmla="*/ 2727548 w 2727548"/>
              <a:gd name="connsiteY1-4" fmla="*/ 514350 h 1018406"/>
              <a:gd name="connsiteX2-5" fmla="*/ 2727548 w 2727548"/>
              <a:gd name="connsiteY2-6" fmla="*/ 1018406 h 1018406"/>
              <a:gd name="connsiteX3-7" fmla="*/ 495300 w 2727548"/>
              <a:gd name="connsiteY3-8" fmla="*/ 1018406 h 1018406"/>
              <a:gd name="connsiteX4-9" fmla="*/ 0 w 2727548"/>
              <a:gd name="connsiteY4-10" fmla="*/ 0 h 1018406"/>
              <a:gd name="connsiteX0-11" fmla="*/ 514350 w 3241898"/>
              <a:gd name="connsiteY0-12" fmla="*/ 0 h 1227956"/>
              <a:gd name="connsiteX1-13" fmla="*/ 3241898 w 3241898"/>
              <a:gd name="connsiteY1-14" fmla="*/ 514350 h 1227956"/>
              <a:gd name="connsiteX2-15" fmla="*/ 3241898 w 3241898"/>
              <a:gd name="connsiteY2-16" fmla="*/ 1018406 h 1227956"/>
              <a:gd name="connsiteX3-17" fmla="*/ 0 w 3241898"/>
              <a:gd name="connsiteY3-18" fmla="*/ 1227956 h 1227956"/>
              <a:gd name="connsiteX4-19" fmla="*/ 514350 w 3241898"/>
              <a:gd name="connsiteY4-20" fmla="*/ 0 h 1227956"/>
              <a:gd name="connsiteX0-21" fmla="*/ 514350 w 5032598"/>
              <a:gd name="connsiteY0-22" fmla="*/ 0 h 1227956"/>
              <a:gd name="connsiteX1-23" fmla="*/ 3241898 w 5032598"/>
              <a:gd name="connsiteY1-24" fmla="*/ 514350 h 1227956"/>
              <a:gd name="connsiteX2-25" fmla="*/ 5032598 w 5032598"/>
              <a:gd name="connsiteY2-26" fmla="*/ 1151756 h 1227956"/>
              <a:gd name="connsiteX3-27" fmla="*/ 0 w 5032598"/>
              <a:gd name="connsiteY3-28" fmla="*/ 1227956 h 1227956"/>
              <a:gd name="connsiteX4-29" fmla="*/ 514350 w 5032598"/>
              <a:gd name="connsiteY4-30" fmla="*/ 0 h 1227956"/>
              <a:gd name="connsiteX0-31" fmla="*/ 514350 w 5032598"/>
              <a:gd name="connsiteY0-32" fmla="*/ 0 h 1227956"/>
              <a:gd name="connsiteX1-33" fmla="*/ 2772916 w 5032598"/>
              <a:gd name="connsiteY1-34" fmla="*/ 406152 h 1227956"/>
              <a:gd name="connsiteX2-35" fmla="*/ 3241898 w 5032598"/>
              <a:gd name="connsiteY2-36" fmla="*/ 514350 h 1227956"/>
              <a:gd name="connsiteX3-37" fmla="*/ 5032598 w 5032598"/>
              <a:gd name="connsiteY3-38" fmla="*/ 1151756 h 1227956"/>
              <a:gd name="connsiteX4-39" fmla="*/ 0 w 5032598"/>
              <a:gd name="connsiteY4-40" fmla="*/ 1227956 h 1227956"/>
              <a:gd name="connsiteX5" fmla="*/ 514350 w 5032598"/>
              <a:gd name="connsiteY5" fmla="*/ 0 h 1227956"/>
              <a:gd name="connsiteX0-41" fmla="*/ 514350 w 5032598"/>
              <a:gd name="connsiteY0-42" fmla="*/ 800100 h 2028056"/>
              <a:gd name="connsiteX1-43" fmla="*/ 2772916 w 5032598"/>
              <a:gd name="connsiteY1-44" fmla="*/ 1206252 h 2028056"/>
              <a:gd name="connsiteX2-45" fmla="*/ 3432398 w 5032598"/>
              <a:gd name="connsiteY2-46" fmla="*/ 0 h 2028056"/>
              <a:gd name="connsiteX3-47" fmla="*/ 5032598 w 5032598"/>
              <a:gd name="connsiteY3-48" fmla="*/ 1951856 h 2028056"/>
              <a:gd name="connsiteX4-49" fmla="*/ 0 w 5032598"/>
              <a:gd name="connsiteY4-50" fmla="*/ 2028056 h 2028056"/>
              <a:gd name="connsiteX5-51" fmla="*/ 514350 w 5032598"/>
              <a:gd name="connsiteY5-52" fmla="*/ 800100 h 2028056"/>
              <a:gd name="connsiteX0-53" fmla="*/ 514350 w 5032598"/>
              <a:gd name="connsiteY0-54" fmla="*/ 800100 h 2028056"/>
              <a:gd name="connsiteX1-55" fmla="*/ 2772916 w 5032598"/>
              <a:gd name="connsiteY1-56" fmla="*/ 1206252 h 2028056"/>
              <a:gd name="connsiteX2-57" fmla="*/ 3432398 w 5032598"/>
              <a:gd name="connsiteY2-58" fmla="*/ 0 h 2028056"/>
              <a:gd name="connsiteX3-59" fmla="*/ 4315966 w 5032598"/>
              <a:gd name="connsiteY3-60" fmla="*/ 1111002 h 2028056"/>
              <a:gd name="connsiteX4-61" fmla="*/ 5032598 w 5032598"/>
              <a:gd name="connsiteY4-62" fmla="*/ 1951856 h 2028056"/>
              <a:gd name="connsiteX5-63" fmla="*/ 0 w 5032598"/>
              <a:gd name="connsiteY5-64" fmla="*/ 2028056 h 2028056"/>
              <a:gd name="connsiteX6" fmla="*/ 514350 w 5032598"/>
              <a:gd name="connsiteY6" fmla="*/ 800100 h 2028056"/>
              <a:gd name="connsiteX0-65" fmla="*/ 514350 w 5077966"/>
              <a:gd name="connsiteY0-66" fmla="*/ 800100 h 2028056"/>
              <a:gd name="connsiteX1-67" fmla="*/ 2772916 w 5077966"/>
              <a:gd name="connsiteY1-68" fmla="*/ 1206252 h 2028056"/>
              <a:gd name="connsiteX2-69" fmla="*/ 3432398 w 5077966"/>
              <a:gd name="connsiteY2-70" fmla="*/ 0 h 2028056"/>
              <a:gd name="connsiteX3-71" fmla="*/ 5077966 w 5077966"/>
              <a:gd name="connsiteY3-72" fmla="*/ 844302 h 2028056"/>
              <a:gd name="connsiteX4-73" fmla="*/ 5032598 w 5077966"/>
              <a:gd name="connsiteY4-74" fmla="*/ 1951856 h 2028056"/>
              <a:gd name="connsiteX5-75" fmla="*/ 0 w 5077966"/>
              <a:gd name="connsiteY5-76" fmla="*/ 2028056 h 2028056"/>
              <a:gd name="connsiteX6-77" fmla="*/ 514350 w 5077966"/>
              <a:gd name="connsiteY6-78" fmla="*/ 800100 h 2028056"/>
            </a:gdLst>
            <a:ahLst/>
            <a:cxnLst>
              <a:cxn ang="0">
                <a:pos x="connsiteX0-65" y="connsiteY0-66"/>
              </a:cxn>
              <a:cxn ang="0">
                <a:pos x="connsiteX1-67" y="connsiteY1-68"/>
              </a:cxn>
              <a:cxn ang="0">
                <a:pos x="connsiteX2-69" y="connsiteY2-70"/>
              </a:cxn>
              <a:cxn ang="0">
                <a:pos x="connsiteX3-71" y="connsiteY3-72"/>
              </a:cxn>
              <a:cxn ang="0">
                <a:pos x="connsiteX4-73" y="connsiteY4-74"/>
              </a:cxn>
              <a:cxn ang="0">
                <a:pos x="connsiteX5-75" y="connsiteY5-76"/>
              </a:cxn>
              <a:cxn ang="0">
                <a:pos x="connsiteX6-77" y="connsiteY6-78"/>
              </a:cxn>
            </a:cxnLst>
            <a:rect l="l" t="t" r="r" b="b"/>
            <a:pathLst>
              <a:path w="5077966" h="2028056">
                <a:moveTo>
                  <a:pt x="514350" y="800100"/>
                </a:moveTo>
                <a:lnTo>
                  <a:pt x="2772916" y="1206252"/>
                </a:lnTo>
                <a:lnTo>
                  <a:pt x="3432398" y="0"/>
                </a:lnTo>
                <a:lnTo>
                  <a:pt x="5077966" y="844302"/>
                </a:lnTo>
                <a:lnTo>
                  <a:pt x="5032598" y="1951856"/>
                </a:lnTo>
                <a:lnTo>
                  <a:pt x="0" y="2028056"/>
                </a:lnTo>
                <a:lnTo>
                  <a:pt x="514350" y="800100"/>
                </a:lnTo>
                <a:close/>
              </a:path>
            </a:pathLst>
          </a:custGeom>
          <a:gradFill>
            <a:gsLst>
              <a:gs pos="32600">
                <a:srgbClr val="0F5892"/>
              </a:gs>
              <a:gs pos="0">
                <a:srgbClr val="17366E"/>
              </a:gs>
              <a:gs pos="100000">
                <a:srgbClr val="0287C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251520" y="188640"/>
            <a:ext cx="3384376" cy="1107996"/>
          </a:xfrm>
          <a:prstGeom prst="rect">
            <a:avLst/>
          </a:prstGeom>
          <a:noFill/>
        </p:spPr>
        <p:txBody>
          <a:bodyPr wrap="square" rtlCol="0">
            <a:spAutoFit/>
          </a:bodyPr>
          <a:lstStyle/>
          <a:p>
            <a:r>
              <a:rPr lang="en-US" altLang="zh-CN" sz="6600" b="1" dirty="0">
                <a:solidFill>
                  <a:schemeClr val="tx2">
                    <a:lumMod val="60000"/>
                    <a:lumOff val="40000"/>
                  </a:schemeClr>
                </a:solidFill>
                <a:effectLst>
                  <a:outerShdw blurRad="63500" sx="102000" sy="102000" algn="ctr" rotWithShape="0">
                    <a:prstClr val="black">
                      <a:alpha val="40000"/>
                    </a:prstClr>
                  </a:outerShdw>
                </a:effectLst>
                <a:latin typeface="Times New Roman" pitchFamily="18" charset="0"/>
                <a:cs typeface="Times New Roman" pitchFamily="18" charset="0"/>
              </a:rPr>
              <a:t>T.Y.L </a:t>
            </a:r>
            <a:r>
              <a:rPr lang="en-US" altLang="zh-CN" sz="6600" b="1" baseline="30000" dirty="0">
                <a:solidFill>
                  <a:schemeClr val="tx2">
                    <a:lumMod val="60000"/>
                    <a:lumOff val="40000"/>
                  </a:schemeClr>
                </a:solidFill>
                <a:effectLst>
                  <a:outerShdw blurRad="63500" sx="102000" sy="102000" algn="ctr" rotWithShape="0">
                    <a:prstClr val="black">
                      <a:alpha val="40000"/>
                    </a:prstClr>
                  </a:outerShdw>
                </a:effectLst>
                <a:latin typeface="Times New Roman" pitchFamily="18" charset="0"/>
                <a:cs typeface="Times New Roman" pitchFamily="18" charset="0"/>
              </a:rPr>
              <a:t>®</a:t>
            </a:r>
            <a:endParaRPr lang="zh-CN" altLang="en-US" sz="6600" b="1" baseline="30000" dirty="0">
              <a:solidFill>
                <a:schemeClr val="tx2">
                  <a:lumMod val="60000"/>
                  <a:lumOff val="40000"/>
                </a:schemeClr>
              </a:solidFill>
              <a:effectLst>
                <a:outerShdw blurRad="63500" sx="102000" sy="102000" algn="ctr" rotWithShape="0">
                  <a:prstClr val="black">
                    <a:alpha val="40000"/>
                  </a:prstClr>
                </a:outerShdw>
              </a:effectLst>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2" cstate="print"/>
          <a:srcRect/>
          <a:stretch>
            <a:fillRect/>
          </a:stretch>
        </p:blipFill>
        <p:spPr bwMode="auto">
          <a:xfrm>
            <a:off x="1835696" y="1484784"/>
            <a:ext cx="5472608" cy="3384376"/>
          </a:xfrm>
          <a:prstGeom prst="rect">
            <a:avLst/>
          </a:prstGeom>
          <a:noFill/>
          <a:ln w="9525">
            <a:noFill/>
            <a:miter lim="800000"/>
            <a:headEnd/>
            <a:tailEnd/>
          </a:ln>
        </p:spPr>
      </p:pic>
      <p:sp>
        <p:nvSpPr>
          <p:cNvPr id="7" name="TextBox 6"/>
          <p:cNvSpPr txBox="1"/>
          <p:nvPr/>
        </p:nvSpPr>
        <p:spPr>
          <a:xfrm>
            <a:off x="1691680" y="4941168"/>
            <a:ext cx="5760640" cy="461665"/>
          </a:xfrm>
          <a:prstGeom prst="rect">
            <a:avLst/>
          </a:prstGeom>
          <a:noFill/>
        </p:spPr>
        <p:txBody>
          <a:bodyPr wrap="square" rtlCol="0">
            <a:spAutoFit/>
          </a:bodyPr>
          <a:lstStyle/>
          <a:p>
            <a:pPr algn="ctr"/>
            <a:r>
              <a:rPr lang="en-US" altLang="zh-CN" sz="2400" b="1" u="sng" dirty="0">
                <a:solidFill>
                  <a:schemeClr val="tx2">
                    <a:lumMod val="75000"/>
                  </a:schemeClr>
                </a:solidFill>
              </a:rPr>
              <a:t>GUANGZHOU TONGLI NEW ENERGY CO.,LTD.</a:t>
            </a:r>
            <a:endParaRPr lang="zh-CN" altLang="en-US" sz="2400" b="1" u="sng" dirty="0">
              <a:solidFill>
                <a:schemeClr val="tx2">
                  <a:lumMod val="75000"/>
                </a:schemeClr>
              </a:solidFill>
            </a:endParaRPr>
          </a:p>
        </p:txBody>
      </p:sp>
      <p:sp>
        <p:nvSpPr>
          <p:cNvPr id="8" name="TextBox 7"/>
          <p:cNvSpPr txBox="1"/>
          <p:nvPr/>
        </p:nvSpPr>
        <p:spPr>
          <a:xfrm>
            <a:off x="1187624" y="5517232"/>
            <a:ext cx="7192803" cy="1200329"/>
          </a:xfrm>
          <a:prstGeom prst="rect">
            <a:avLst/>
          </a:prstGeom>
          <a:noFill/>
        </p:spPr>
        <p:txBody>
          <a:bodyPr wrap="none" rtlCol="0">
            <a:spAutoFit/>
          </a:bodyPr>
          <a:lstStyle/>
          <a:p>
            <a:pPr algn="ctr"/>
            <a:r>
              <a:rPr lang="en-US" altLang="zh-CN" dirty="0">
                <a:solidFill>
                  <a:schemeClr val="accent1">
                    <a:lumMod val="75000"/>
                  </a:schemeClr>
                </a:solidFill>
              </a:rPr>
              <a:t>Address: </a:t>
            </a:r>
            <a:r>
              <a:rPr lang="en-US" altLang="zh-CN" dirty="0" err="1">
                <a:solidFill>
                  <a:schemeClr val="accent1">
                    <a:lumMod val="75000"/>
                  </a:schemeClr>
                </a:solidFill>
              </a:rPr>
              <a:t>Yongxing</a:t>
            </a:r>
            <a:r>
              <a:rPr lang="en-US" altLang="zh-CN" dirty="0">
                <a:solidFill>
                  <a:schemeClr val="accent1">
                    <a:lumMod val="75000"/>
                  </a:schemeClr>
                </a:solidFill>
              </a:rPr>
              <a:t> industrial park, </a:t>
            </a:r>
            <a:r>
              <a:rPr lang="en-US" altLang="zh-CN" dirty="0" err="1">
                <a:solidFill>
                  <a:schemeClr val="accent1">
                    <a:lumMod val="75000"/>
                  </a:schemeClr>
                </a:solidFill>
              </a:rPr>
              <a:t>Longgui</a:t>
            </a:r>
            <a:r>
              <a:rPr lang="en-US" altLang="zh-CN" dirty="0">
                <a:solidFill>
                  <a:schemeClr val="accent1">
                    <a:lumMod val="75000"/>
                  </a:schemeClr>
                </a:solidFill>
              </a:rPr>
              <a:t>, </a:t>
            </a:r>
            <a:r>
              <a:rPr lang="en-US" altLang="zh-CN" dirty="0" err="1">
                <a:solidFill>
                  <a:schemeClr val="accent1">
                    <a:lumMod val="75000"/>
                  </a:schemeClr>
                </a:solidFill>
              </a:rPr>
              <a:t>Taihe</a:t>
            </a:r>
            <a:r>
              <a:rPr lang="en-US" altLang="zh-CN" dirty="0">
                <a:solidFill>
                  <a:schemeClr val="accent1">
                    <a:lumMod val="75000"/>
                  </a:schemeClr>
                </a:solidFill>
              </a:rPr>
              <a:t> town, </a:t>
            </a:r>
            <a:r>
              <a:rPr lang="en-US" altLang="zh-CN" dirty="0" err="1">
                <a:solidFill>
                  <a:schemeClr val="accent1">
                    <a:lumMod val="75000"/>
                  </a:schemeClr>
                </a:solidFill>
              </a:rPr>
              <a:t>Baiyun</a:t>
            </a:r>
            <a:r>
              <a:rPr lang="en-US" altLang="zh-CN" dirty="0">
                <a:solidFill>
                  <a:schemeClr val="accent1">
                    <a:lumMod val="75000"/>
                  </a:schemeClr>
                </a:solidFill>
              </a:rPr>
              <a:t>, Guangzhou</a:t>
            </a:r>
          </a:p>
          <a:p>
            <a:pPr algn="ctr"/>
            <a:r>
              <a:rPr lang="en-US" altLang="zh-CN" dirty="0">
                <a:solidFill>
                  <a:schemeClr val="accent1">
                    <a:lumMod val="75000"/>
                  </a:schemeClr>
                </a:solidFill>
              </a:rPr>
              <a:t>Website: </a:t>
            </a:r>
            <a:r>
              <a:rPr lang="en-US" altLang="zh-CN" dirty="0">
                <a:solidFill>
                  <a:schemeClr val="accent1">
                    <a:lumMod val="75000"/>
                  </a:schemeClr>
                </a:solidFill>
                <a:hlinkClick r:id="rId3"/>
              </a:rPr>
              <a:t>http://www.tylsolar.com/</a:t>
            </a:r>
            <a:r>
              <a:rPr lang="en-US" altLang="zh-CN" dirty="0">
                <a:solidFill>
                  <a:schemeClr val="accent1">
                    <a:lumMod val="75000"/>
                  </a:schemeClr>
                </a:solidFill>
              </a:rPr>
              <a:t>  </a:t>
            </a:r>
            <a:r>
              <a:rPr lang="en-US" altLang="zh-CN" dirty="0">
                <a:solidFill>
                  <a:schemeClr val="accent1">
                    <a:lumMod val="75000"/>
                  </a:schemeClr>
                </a:solidFill>
                <a:hlinkClick r:id="rId4"/>
              </a:rPr>
              <a:t>http://tylsolar.1688.com/</a:t>
            </a:r>
            <a:r>
              <a:rPr lang="en-US" altLang="zh-CN" dirty="0">
                <a:solidFill>
                  <a:schemeClr val="accent1">
                    <a:lumMod val="75000"/>
                  </a:schemeClr>
                </a:solidFill>
              </a:rPr>
              <a:t> </a:t>
            </a:r>
          </a:p>
          <a:p>
            <a:pPr algn="ctr"/>
            <a:r>
              <a:rPr lang="en-US" altLang="zh-CN" dirty="0">
                <a:solidFill>
                  <a:schemeClr val="accent1">
                    <a:lumMod val="75000"/>
                  </a:schemeClr>
                </a:solidFill>
              </a:rPr>
              <a:t>TEL: 13825085966 Manager Zhang</a:t>
            </a:r>
          </a:p>
          <a:p>
            <a:pPr algn="ctr"/>
            <a:r>
              <a:rPr lang="en-US" altLang="zh-CN" dirty="0">
                <a:solidFill>
                  <a:schemeClr val="accent1">
                    <a:lumMod val="75000"/>
                  </a:schemeClr>
                </a:solidFill>
              </a:rPr>
              <a:t>Email: tonglisolar@163.com</a:t>
            </a:r>
            <a:endParaRPr lang="zh-CN" altLang="en-US" dirty="0">
              <a:solidFill>
                <a:schemeClr val="accent1">
                  <a:lumMod val="75000"/>
                </a:schemeClr>
              </a:solidFill>
            </a:endParaRPr>
          </a:p>
        </p:txBody>
      </p:sp>
      <p:sp>
        <p:nvSpPr>
          <p:cNvPr id="9" name="TextBox 8"/>
          <p:cNvSpPr txBox="1"/>
          <p:nvPr/>
        </p:nvSpPr>
        <p:spPr>
          <a:xfrm>
            <a:off x="4283968" y="908720"/>
            <a:ext cx="3917098" cy="369332"/>
          </a:xfrm>
          <a:prstGeom prst="rect">
            <a:avLst/>
          </a:prstGeom>
          <a:noFill/>
        </p:spPr>
        <p:txBody>
          <a:bodyPr wrap="none" rtlCol="0">
            <a:spAutoFit/>
          </a:bodyPr>
          <a:lstStyle/>
          <a:p>
            <a:r>
              <a:rPr lang="en-US" altLang="zh-CN" dirty="0"/>
              <a:t>CHANGE YOUR LIFE WITH TECHNOLOGY</a:t>
            </a:r>
            <a:endParaRPr lang="zh-CN"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1979712" y="116632"/>
            <a:ext cx="4769254"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1F497D"/>
                </a:solidFill>
                <a:effectLst/>
                <a:latin typeface="黑体" pitchFamily="49" charset="-122"/>
                <a:ea typeface="黑体" pitchFamily="49" charset="-122"/>
                <a:cs typeface="Times New Roman" pitchFamily="18" charset="0"/>
              </a:rPr>
              <a:t>TYL480-515MA-96</a:t>
            </a:r>
            <a:r>
              <a:rPr kumimoji="0" lang="zh-CN" altLang="en-US" sz="1600" b="1" i="0" u="none" strike="noStrike" cap="none" normalizeH="0" baseline="0" dirty="0">
                <a:ln>
                  <a:noFill/>
                </a:ln>
                <a:solidFill>
                  <a:srgbClr val="1F497D"/>
                </a:solidFill>
                <a:effectLst/>
                <a:latin typeface="黑体" pitchFamily="49" charset="-122"/>
                <a:ea typeface="黑体" pitchFamily="49" charset="-122"/>
                <a:cs typeface="Times New Roman" pitchFamily="18" charset="0"/>
              </a:rPr>
              <a:t> </a:t>
            </a:r>
            <a:r>
              <a:rPr kumimoji="0" lang="en-US" altLang="zh-CN" sz="1600" b="1" i="0" u="none" strike="noStrike" cap="none" normalizeH="0" baseline="0" dirty="0" err="1">
                <a:ln>
                  <a:noFill/>
                </a:ln>
                <a:solidFill>
                  <a:srgbClr val="1F497D"/>
                </a:solidFill>
                <a:effectLst/>
                <a:latin typeface="黑体" pitchFamily="49" charset="-122"/>
                <a:ea typeface="黑体" pitchFamily="49" charset="-122"/>
                <a:cs typeface="Times New Roman" pitchFamily="18" charset="0"/>
              </a:rPr>
              <a:t>Monocrystalline</a:t>
            </a:r>
            <a:r>
              <a:rPr kumimoji="0" lang="en-US" altLang="zh-CN" sz="1600" b="1" i="0" u="none" strike="noStrike" cap="none" normalizeH="0" dirty="0">
                <a:ln>
                  <a:noFill/>
                </a:ln>
                <a:solidFill>
                  <a:srgbClr val="1F497D"/>
                </a:solidFill>
                <a:effectLst/>
                <a:latin typeface="黑体" pitchFamily="49" charset="-122"/>
                <a:ea typeface="黑体" pitchFamily="49" charset="-122"/>
                <a:cs typeface="Times New Roman" pitchFamily="18" charset="0"/>
              </a:rPr>
              <a:t> Solar Module</a:t>
            </a:r>
            <a:endParaRPr kumimoji="0" lang="zh-CN" altLang="en-US" sz="1800"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sp>
        <p:nvSpPr>
          <p:cNvPr id="2150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9" name="表格 8"/>
          <p:cNvGraphicFramePr>
            <a:graphicFrameLocks noGrp="1"/>
          </p:cNvGraphicFramePr>
          <p:nvPr/>
        </p:nvGraphicFramePr>
        <p:xfrm>
          <a:off x="755576" y="476672"/>
          <a:ext cx="7776868" cy="4176459"/>
        </p:xfrm>
        <a:graphic>
          <a:graphicData uri="http://schemas.openxmlformats.org/drawingml/2006/table">
            <a:tbl>
              <a:tblPr/>
              <a:tblGrid>
                <a:gridCol w="2555478">
                  <a:extLst>
                    <a:ext uri="{9D8B030D-6E8A-4147-A177-3AD203B41FA5}">
                      <a16:colId xmlns:a16="http://schemas.microsoft.com/office/drawing/2014/main" val="20000"/>
                    </a:ext>
                  </a:extLst>
                </a:gridCol>
                <a:gridCol w="852345">
                  <a:extLst>
                    <a:ext uri="{9D8B030D-6E8A-4147-A177-3AD203B41FA5}">
                      <a16:colId xmlns:a16="http://schemas.microsoft.com/office/drawing/2014/main" val="20001"/>
                    </a:ext>
                  </a:extLst>
                </a:gridCol>
                <a:gridCol w="853900">
                  <a:extLst>
                    <a:ext uri="{9D8B030D-6E8A-4147-A177-3AD203B41FA5}">
                      <a16:colId xmlns:a16="http://schemas.microsoft.com/office/drawing/2014/main" val="20002"/>
                    </a:ext>
                  </a:extLst>
                </a:gridCol>
                <a:gridCol w="852345">
                  <a:extLst>
                    <a:ext uri="{9D8B030D-6E8A-4147-A177-3AD203B41FA5}">
                      <a16:colId xmlns:a16="http://schemas.microsoft.com/office/drawing/2014/main" val="20003"/>
                    </a:ext>
                  </a:extLst>
                </a:gridCol>
                <a:gridCol w="852345">
                  <a:extLst>
                    <a:ext uri="{9D8B030D-6E8A-4147-A177-3AD203B41FA5}">
                      <a16:colId xmlns:a16="http://schemas.microsoft.com/office/drawing/2014/main" val="20004"/>
                    </a:ext>
                  </a:extLst>
                </a:gridCol>
                <a:gridCol w="852345">
                  <a:extLst>
                    <a:ext uri="{9D8B030D-6E8A-4147-A177-3AD203B41FA5}">
                      <a16:colId xmlns:a16="http://schemas.microsoft.com/office/drawing/2014/main" val="20005"/>
                    </a:ext>
                  </a:extLst>
                </a:gridCol>
                <a:gridCol w="958110">
                  <a:extLst>
                    <a:ext uri="{9D8B030D-6E8A-4147-A177-3AD203B41FA5}">
                      <a16:colId xmlns:a16="http://schemas.microsoft.com/office/drawing/2014/main" val="20006"/>
                    </a:ext>
                  </a:extLst>
                </a:gridCol>
              </a:tblGrid>
              <a:tr h="277916">
                <a:tc>
                  <a:txBody>
                    <a:bodyPr/>
                    <a:lstStyle/>
                    <a:p>
                      <a:pPr indent="266700" algn="l">
                        <a:spcAft>
                          <a:spcPts val="0"/>
                        </a:spcAft>
                      </a:pPr>
                      <a:r>
                        <a:rPr lang="en-US" sz="900" kern="100" dirty="0">
                          <a:latin typeface="宋体"/>
                          <a:ea typeface="宋体"/>
                        </a:rPr>
                        <a:t>Module</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宋体"/>
                          <a:ea typeface="宋体"/>
                        </a:rPr>
                        <a:t>TYL480MA</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a:latin typeface="宋体"/>
                          <a:ea typeface="宋体"/>
                        </a:rPr>
                        <a:t>TYL490MA</a:t>
                      </a:r>
                      <a:endParaRPr lang="zh-CN" sz="900" kern="10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a:latin typeface="宋体"/>
                          <a:ea typeface="宋体"/>
                        </a:rPr>
                        <a:t>TYL500MA</a:t>
                      </a:r>
                      <a:endParaRPr lang="zh-CN" sz="900" kern="10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a:latin typeface="宋体"/>
                          <a:ea typeface="宋体"/>
                        </a:rPr>
                        <a:t>TYL505MA</a:t>
                      </a:r>
                      <a:endParaRPr lang="zh-CN" sz="900" kern="10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a:latin typeface="宋体"/>
                          <a:ea typeface="宋体"/>
                        </a:rPr>
                        <a:t>TYL510MA</a:t>
                      </a:r>
                      <a:endParaRPr lang="zh-CN" sz="900" kern="10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宋体"/>
                          <a:ea typeface="宋体"/>
                        </a:rPr>
                        <a:t>TYL515MA</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extLst>
                  <a:ext uri="{0D108BD9-81ED-4DB2-BD59-A6C34878D82A}">
                    <a16:rowId xmlns:a16="http://schemas.microsoft.com/office/drawing/2014/main" val="10000"/>
                  </a:ext>
                </a:extLst>
              </a:tr>
              <a:tr h="138958">
                <a:tc>
                  <a:txBody>
                    <a:bodyPr/>
                    <a:lstStyle/>
                    <a:p>
                      <a:pPr indent="266700" algn="l">
                        <a:spcAft>
                          <a:spcPts val="0"/>
                        </a:spcAft>
                      </a:pPr>
                      <a:r>
                        <a:rPr lang="en-US" sz="900" kern="100" dirty="0">
                          <a:latin typeface="宋体"/>
                          <a:ea typeface="宋体"/>
                        </a:rPr>
                        <a:t>Maximum Power(</a:t>
                      </a:r>
                      <a:r>
                        <a:rPr lang="en-US" sz="900" kern="100" dirty="0" err="1">
                          <a:latin typeface="宋体"/>
                          <a:ea typeface="宋体"/>
                        </a:rPr>
                        <a:t>Pmax</a:t>
                      </a:r>
                      <a:r>
                        <a:rPr lang="en-US" sz="900" kern="100" dirty="0">
                          <a:latin typeface="宋体"/>
                          <a:ea typeface="宋体"/>
                        </a:rPr>
                        <a:t>)[W]</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sz="900" kern="100">
                          <a:latin typeface="宋体"/>
                          <a:ea typeface="宋体"/>
                        </a:rPr>
                        <a:t>480</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sz="900" kern="100" dirty="0">
                          <a:latin typeface="宋体"/>
                          <a:ea typeface="宋体"/>
                        </a:rPr>
                        <a:t>490</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sz="900" kern="100">
                          <a:latin typeface="宋体"/>
                          <a:ea typeface="宋体"/>
                        </a:rPr>
                        <a:t>500</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sz="900" kern="100">
                          <a:latin typeface="宋体"/>
                          <a:ea typeface="宋体"/>
                        </a:rPr>
                        <a:t>505</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sz="900" kern="100">
                          <a:latin typeface="宋体"/>
                          <a:ea typeface="宋体"/>
                        </a:rPr>
                        <a:t>510</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sz="900" kern="100" dirty="0">
                          <a:latin typeface="宋体"/>
                          <a:ea typeface="宋体"/>
                        </a:rPr>
                        <a:t>515</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extLst>
                  <a:ext uri="{0D108BD9-81ED-4DB2-BD59-A6C34878D82A}">
                    <a16:rowId xmlns:a16="http://schemas.microsoft.com/office/drawing/2014/main" val="10001"/>
                  </a:ext>
                </a:extLst>
              </a:tr>
              <a:tr h="277916">
                <a:tc>
                  <a:txBody>
                    <a:bodyPr/>
                    <a:lstStyle/>
                    <a:p>
                      <a:pPr indent="266700" algn="l">
                        <a:spcAft>
                          <a:spcPts val="0"/>
                        </a:spcAft>
                      </a:pPr>
                      <a:r>
                        <a:rPr lang="en-US" sz="900" kern="100" dirty="0">
                          <a:latin typeface="宋体"/>
                          <a:ea typeface="宋体"/>
                        </a:rPr>
                        <a:t>Open Circuit Voltage(Voc)[V]</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宋体"/>
                          <a:ea typeface="宋体"/>
                        </a:rPr>
                        <a:t>58.44</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宋体"/>
                          <a:ea typeface="宋体"/>
                        </a:rPr>
                        <a:t>58.68</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宋体"/>
                          <a:ea typeface="宋体"/>
                        </a:rPr>
                        <a:t>58.92</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a:latin typeface="宋体"/>
                          <a:ea typeface="宋体"/>
                        </a:rPr>
                        <a:t>59.16</a:t>
                      </a:r>
                      <a:endParaRPr lang="zh-CN" sz="900" kern="10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a:latin typeface="宋体"/>
                          <a:ea typeface="宋体"/>
                        </a:rPr>
                        <a:t>59.40</a:t>
                      </a:r>
                      <a:endParaRPr lang="zh-CN" sz="900" kern="10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宋体"/>
                          <a:ea typeface="宋体"/>
                        </a:rPr>
                        <a:t>59.64</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extLst>
                  <a:ext uri="{0D108BD9-81ED-4DB2-BD59-A6C34878D82A}">
                    <a16:rowId xmlns:a16="http://schemas.microsoft.com/office/drawing/2014/main" val="10002"/>
                  </a:ext>
                </a:extLst>
              </a:tr>
              <a:tr h="277916">
                <a:tc>
                  <a:txBody>
                    <a:bodyPr/>
                    <a:lstStyle/>
                    <a:p>
                      <a:pPr indent="266700" algn="l">
                        <a:spcAft>
                          <a:spcPts val="0"/>
                        </a:spcAft>
                      </a:pPr>
                      <a:r>
                        <a:rPr lang="en-US" sz="900" kern="100" dirty="0">
                          <a:latin typeface="宋体"/>
                          <a:ea typeface="宋体"/>
                        </a:rPr>
                        <a:t>Maximum Power Voltage(</a:t>
                      </a:r>
                      <a:r>
                        <a:rPr lang="en-US" sz="900" kern="100" dirty="0" err="1">
                          <a:latin typeface="宋体"/>
                          <a:ea typeface="宋体"/>
                        </a:rPr>
                        <a:t>Vmp</a:t>
                      </a:r>
                      <a:r>
                        <a:rPr lang="en-US" sz="900" kern="100" dirty="0">
                          <a:latin typeface="宋体"/>
                          <a:ea typeface="宋体"/>
                        </a:rPr>
                        <a:t>)[V]</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sz="900" kern="100">
                          <a:latin typeface="宋体"/>
                          <a:ea typeface="宋体"/>
                        </a:rPr>
                        <a:t>48.70</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sz="900" kern="100" dirty="0">
                          <a:latin typeface="宋体"/>
                          <a:ea typeface="宋体"/>
                        </a:rPr>
                        <a:t>48.90</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sz="900" kern="100" dirty="0">
                          <a:latin typeface="宋体"/>
                          <a:ea typeface="宋体"/>
                        </a:rPr>
                        <a:t>49.10</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sz="900" kern="100" dirty="0">
                          <a:latin typeface="宋体"/>
                          <a:ea typeface="宋体"/>
                        </a:rPr>
                        <a:t>49.30</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sz="900" kern="100">
                          <a:latin typeface="宋体"/>
                          <a:ea typeface="宋体"/>
                        </a:rPr>
                        <a:t>49.50</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sz="900" kern="100" dirty="0">
                          <a:latin typeface="宋体"/>
                          <a:ea typeface="宋体"/>
                        </a:rPr>
                        <a:t>49.70</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extLst>
                  <a:ext uri="{0D108BD9-81ED-4DB2-BD59-A6C34878D82A}">
                    <a16:rowId xmlns:a16="http://schemas.microsoft.com/office/drawing/2014/main" val="10003"/>
                  </a:ext>
                </a:extLst>
              </a:tr>
              <a:tr h="277916">
                <a:tc>
                  <a:txBody>
                    <a:bodyPr/>
                    <a:lstStyle/>
                    <a:p>
                      <a:pPr indent="266700" algn="l">
                        <a:spcAft>
                          <a:spcPts val="0"/>
                        </a:spcAft>
                      </a:pPr>
                      <a:r>
                        <a:rPr lang="en-US" sz="900" kern="100" dirty="0">
                          <a:latin typeface="宋体"/>
                          <a:ea typeface="宋体"/>
                        </a:rPr>
                        <a:t>Short Circuit Current(</a:t>
                      </a:r>
                      <a:r>
                        <a:rPr lang="en-US" sz="900" kern="100" dirty="0" err="1">
                          <a:latin typeface="宋体"/>
                          <a:ea typeface="宋体"/>
                        </a:rPr>
                        <a:t>Isc</a:t>
                      </a:r>
                      <a:r>
                        <a:rPr lang="en-US" sz="900" kern="100" dirty="0">
                          <a:latin typeface="宋体"/>
                          <a:ea typeface="宋体"/>
                        </a:rPr>
                        <a:t>)[A]</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a:latin typeface="宋体"/>
                          <a:ea typeface="宋体"/>
                        </a:rPr>
                        <a:t>10.35</a:t>
                      </a:r>
                      <a:endParaRPr lang="zh-CN" sz="900" kern="10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a:latin typeface="宋体"/>
                          <a:ea typeface="宋体"/>
                        </a:rPr>
                        <a:t>10.52</a:t>
                      </a:r>
                      <a:endParaRPr lang="zh-CN" sz="900" kern="10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宋体"/>
                          <a:ea typeface="宋体"/>
                        </a:rPr>
                        <a:t>10.68</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宋体"/>
                          <a:ea typeface="宋体"/>
                        </a:rPr>
                        <a:t>10.75</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宋体"/>
                          <a:ea typeface="宋体"/>
                        </a:rPr>
                        <a:t>10.81</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宋体"/>
                          <a:ea typeface="宋体"/>
                        </a:rPr>
                        <a:t>10.87</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extLst>
                  <a:ext uri="{0D108BD9-81ED-4DB2-BD59-A6C34878D82A}">
                    <a16:rowId xmlns:a16="http://schemas.microsoft.com/office/drawing/2014/main" val="10004"/>
                  </a:ext>
                </a:extLst>
              </a:tr>
              <a:tr h="277916">
                <a:tc>
                  <a:txBody>
                    <a:bodyPr/>
                    <a:lstStyle/>
                    <a:p>
                      <a:pPr indent="266700" algn="l">
                        <a:spcAft>
                          <a:spcPts val="0"/>
                        </a:spcAft>
                      </a:pPr>
                      <a:r>
                        <a:rPr lang="en-US" sz="900" kern="100" dirty="0">
                          <a:latin typeface="宋体"/>
                          <a:ea typeface="宋体"/>
                        </a:rPr>
                        <a:t>Maximum Power Current (Imp)[A]</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sz="900" kern="100">
                          <a:latin typeface="宋体"/>
                          <a:ea typeface="宋体"/>
                        </a:rPr>
                        <a:t>9.86</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sz="900" kern="100">
                          <a:latin typeface="宋体"/>
                          <a:ea typeface="宋体"/>
                        </a:rPr>
                        <a:t>10.02</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sz="900" kern="100">
                          <a:latin typeface="宋体"/>
                          <a:ea typeface="宋体"/>
                        </a:rPr>
                        <a:t>10.18</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sz="900" kern="100" dirty="0">
                          <a:latin typeface="宋体"/>
                          <a:ea typeface="宋体"/>
                        </a:rPr>
                        <a:t>10.24</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sz="900" kern="100" dirty="0">
                          <a:latin typeface="宋体"/>
                          <a:ea typeface="宋体"/>
                        </a:rPr>
                        <a:t>10.30</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sz="900" kern="100" dirty="0">
                          <a:latin typeface="宋体"/>
                          <a:ea typeface="宋体"/>
                        </a:rPr>
                        <a:t>10.36</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extLst>
                  <a:ext uri="{0D108BD9-81ED-4DB2-BD59-A6C34878D82A}">
                    <a16:rowId xmlns:a16="http://schemas.microsoft.com/office/drawing/2014/main" val="10005"/>
                  </a:ext>
                </a:extLst>
              </a:tr>
              <a:tr h="277916">
                <a:tc>
                  <a:txBody>
                    <a:bodyPr/>
                    <a:lstStyle/>
                    <a:p>
                      <a:pPr indent="266700" algn="l">
                        <a:spcAft>
                          <a:spcPts val="0"/>
                        </a:spcAft>
                      </a:pPr>
                      <a:r>
                        <a:rPr lang="en-US" sz="900" kern="100">
                          <a:latin typeface="宋体"/>
                          <a:ea typeface="宋体"/>
                        </a:rPr>
                        <a:t>Module Efficiency STC[%]</a:t>
                      </a:r>
                      <a:endParaRPr lang="zh-CN" sz="900" kern="10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a:latin typeface="宋体"/>
                          <a:ea typeface="宋体"/>
                        </a:rPr>
                        <a:t>18.92</a:t>
                      </a:r>
                      <a:endParaRPr lang="zh-CN" sz="900" kern="10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a:latin typeface="宋体"/>
                          <a:ea typeface="宋体"/>
                        </a:rPr>
                        <a:t>19.32</a:t>
                      </a:r>
                      <a:endParaRPr lang="zh-CN" sz="900" kern="10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a:latin typeface="宋体"/>
                          <a:ea typeface="宋体"/>
                        </a:rPr>
                        <a:t>19.71</a:t>
                      </a:r>
                      <a:endParaRPr lang="zh-CN" sz="900" kern="10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a:latin typeface="宋体"/>
                          <a:ea typeface="宋体"/>
                        </a:rPr>
                        <a:t>19.91</a:t>
                      </a:r>
                      <a:endParaRPr lang="zh-CN" sz="900" kern="10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a:latin typeface="宋体"/>
                          <a:ea typeface="宋体"/>
                        </a:rPr>
                        <a:t>20.10</a:t>
                      </a:r>
                      <a:endParaRPr lang="zh-CN" sz="900" kern="10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宋体"/>
                          <a:ea typeface="宋体"/>
                        </a:rPr>
                        <a:t>20.50</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extLst>
                  <a:ext uri="{0D108BD9-81ED-4DB2-BD59-A6C34878D82A}">
                    <a16:rowId xmlns:a16="http://schemas.microsoft.com/office/drawing/2014/main" val="10006"/>
                  </a:ext>
                </a:extLst>
              </a:tr>
              <a:tr h="138958">
                <a:tc>
                  <a:txBody>
                    <a:bodyPr/>
                    <a:lstStyle/>
                    <a:p>
                      <a:pPr indent="266700" algn="l">
                        <a:spcAft>
                          <a:spcPts val="0"/>
                        </a:spcAft>
                      </a:pPr>
                      <a:r>
                        <a:rPr lang="en-US" sz="900" kern="100">
                          <a:latin typeface="宋体"/>
                          <a:ea typeface="宋体"/>
                        </a:rPr>
                        <a:t>Power Tolerance</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endParaRPr lang="en-US" sz="900" kern="100">
                        <a:latin typeface="宋体"/>
                        <a:ea typeface="宋体"/>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dirty="0">
                          <a:latin typeface="宋体"/>
                          <a:ea typeface="宋体"/>
                        </a:rPr>
                        <a:t>0</a:t>
                      </a:r>
                      <a:r>
                        <a:rPr lang="zh-CN" sz="900" kern="100" dirty="0">
                          <a:latin typeface="Times New Roman"/>
                          <a:ea typeface="宋体"/>
                        </a:rPr>
                        <a:t>∽</a:t>
                      </a:r>
                      <a:r>
                        <a:rPr lang="en-US" sz="900" kern="100" dirty="0">
                          <a:latin typeface="Times New Roman"/>
                          <a:ea typeface="宋体"/>
                        </a:rPr>
                        <a:t>+5W</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7"/>
                  </a:ext>
                </a:extLst>
              </a:tr>
              <a:tr h="277916">
                <a:tc>
                  <a:txBody>
                    <a:bodyPr/>
                    <a:lstStyle/>
                    <a:p>
                      <a:pPr indent="266700" algn="l">
                        <a:spcAft>
                          <a:spcPts val="0"/>
                        </a:spcAft>
                      </a:pPr>
                      <a:r>
                        <a:rPr lang="en-US" sz="900" kern="100">
                          <a:latin typeface="宋体"/>
                          <a:ea typeface="宋体"/>
                        </a:rPr>
                        <a:t>Temperature Coefficient of Isc</a:t>
                      </a:r>
                      <a:endParaRPr lang="zh-CN" sz="900" kern="10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endParaRPr lang="en-US" sz="900" kern="100">
                        <a:latin typeface="宋体"/>
                        <a:ea typeface="宋体"/>
                      </a:endParaRPr>
                    </a:p>
                  </a:txBody>
                  <a:tcPr marL="57889" marR="57889" marT="0" marB="0" anchor="ctr">
                    <a:lnL>
                      <a:noFill/>
                    </a:lnL>
                    <a:lnR>
                      <a:noFill/>
                    </a:lnR>
                    <a:lnT>
                      <a:noFill/>
                    </a:lnT>
                    <a:lnB>
                      <a:noFill/>
                    </a:lnB>
                    <a:solidFill>
                      <a:srgbClr val="FFFFFF"/>
                    </a:solidFill>
                  </a:tcPr>
                </a:tc>
                <a:tc gridSpan="5">
                  <a:txBody>
                    <a:bodyPr/>
                    <a:lstStyle/>
                    <a:p>
                      <a:pPr indent="266700" algn="ctr">
                        <a:spcAft>
                          <a:spcPts val="0"/>
                        </a:spcAft>
                      </a:pPr>
                      <a:r>
                        <a:rPr lang="en-US" sz="900" kern="100">
                          <a:latin typeface="宋体"/>
                          <a:ea typeface="宋体"/>
                        </a:rPr>
                        <a:t>+0.041%/</a:t>
                      </a:r>
                      <a:r>
                        <a:rPr lang="zh-CN" sz="900" kern="100">
                          <a:latin typeface="Times New Roman"/>
                          <a:ea typeface="宋体"/>
                        </a:rPr>
                        <a:t>℃</a:t>
                      </a:r>
                    </a:p>
                  </a:txBody>
                  <a:tcPr marL="57889" marR="57889" marT="0" marB="0" anchor="ctr">
                    <a:lnL>
                      <a:noFill/>
                    </a:lnL>
                    <a:lnR>
                      <a:noFill/>
                    </a:lnR>
                    <a:lnT>
                      <a:noFill/>
                    </a:lnT>
                    <a:lnB>
                      <a:noFill/>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8"/>
                  </a:ext>
                </a:extLst>
              </a:tr>
              <a:tr h="277916">
                <a:tc>
                  <a:txBody>
                    <a:bodyPr/>
                    <a:lstStyle/>
                    <a:p>
                      <a:pPr indent="266700" algn="l">
                        <a:spcAft>
                          <a:spcPts val="0"/>
                        </a:spcAft>
                      </a:pPr>
                      <a:r>
                        <a:rPr lang="en-US" sz="900" kern="100">
                          <a:latin typeface="宋体"/>
                          <a:ea typeface="宋体"/>
                        </a:rPr>
                        <a:t>Temperature Coefficient of Voc</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endParaRPr lang="en-US" sz="900" kern="100">
                        <a:latin typeface="宋体"/>
                        <a:ea typeface="宋体"/>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a:latin typeface="宋体"/>
                          <a:ea typeface="宋体"/>
                        </a:rPr>
                        <a:t>-0.393%/</a:t>
                      </a:r>
                      <a:r>
                        <a:rPr lang="zh-CN" sz="900" kern="100">
                          <a:latin typeface="Times New Roman"/>
                          <a:ea typeface="宋体"/>
                        </a:rPr>
                        <a:t>℃</a:t>
                      </a: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9"/>
                  </a:ext>
                </a:extLst>
              </a:tr>
              <a:tr h="277916">
                <a:tc>
                  <a:txBody>
                    <a:bodyPr/>
                    <a:lstStyle/>
                    <a:p>
                      <a:pPr indent="266700" algn="l">
                        <a:spcAft>
                          <a:spcPts val="0"/>
                        </a:spcAft>
                      </a:pPr>
                      <a:r>
                        <a:rPr lang="en-US" sz="900" kern="100">
                          <a:latin typeface="宋体"/>
                          <a:ea typeface="宋体"/>
                        </a:rPr>
                        <a:t>Temperature Coefficient of Pmax</a:t>
                      </a:r>
                      <a:endParaRPr lang="zh-CN" sz="900" kern="10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endParaRPr lang="en-US" sz="900" kern="100">
                        <a:latin typeface="宋体"/>
                        <a:ea typeface="宋体"/>
                      </a:endParaRPr>
                    </a:p>
                  </a:txBody>
                  <a:tcPr marL="57889" marR="57889" marT="0" marB="0" anchor="ctr">
                    <a:lnL>
                      <a:noFill/>
                    </a:lnL>
                    <a:lnR>
                      <a:noFill/>
                    </a:lnR>
                    <a:lnT>
                      <a:noFill/>
                    </a:lnT>
                    <a:lnB>
                      <a:noFill/>
                    </a:lnB>
                    <a:solidFill>
                      <a:srgbClr val="FFFFFF"/>
                    </a:solidFill>
                  </a:tcPr>
                </a:tc>
                <a:tc gridSpan="5">
                  <a:txBody>
                    <a:bodyPr/>
                    <a:lstStyle/>
                    <a:p>
                      <a:pPr indent="266700" algn="ctr">
                        <a:spcAft>
                          <a:spcPts val="0"/>
                        </a:spcAft>
                      </a:pPr>
                      <a:r>
                        <a:rPr lang="en-US" sz="900" kern="100">
                          <a:latin typeface="宋体"/>
                          <a:ea typeface="宋体"/>
                        </a:rPr>
                        <a:t>-0.310%/</a:t>
                      </a:r>
                      <a:r>
                        <a:rPr lang="zh-CN" sz="900" kern="100">
                          <a:latin typeface="Times New Roman"/>
                          <a:ea typeface="宋体"/>
                        </a:rPr>
                        <a:t>℃</a:t>
                      </a:r>
                    </a:p>
                  </a:txBody>
                  <a:tcPr marL="57889" marR="57889" marT="0" marB="0" anchor="ctr">
                    <a:lnL>
                      <a:noFill/>
                    </a:lnL>
                    <a:lnR>
                      <a:noFill/>
                    </a:lnR>
                    <a:lnT>
                      <a:noFill/>
                    </a:lnT>
                    <a:lnB>
                      <a:noFill/>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0"/>
                  </a:ext>
                </a:extLst>
              </a:tr>
              <a:tr h="277916">
                <a:tc>
                  <a:txBody>
                    <a:bodyPr/>
                    <a:lstStyle/>
                    <a:p>
                      <a:pPr indent="266700" algn="l">
                        <a:spcAft>
                          <a:spcPts val="0"/>
                        </a:spcAft>
                      </a:pPr>
                      <a:r>
                        <a:rPr lang="en-US" sz="900" kern="100">
                          <a:latin typeface="宋体"/>
                          <a:ea typeface="宋体"/>
                        </a:rPr>
                        <a:t>STC</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endParaRPr lang="en-US" sz="900" kern="100">
                        <a:latin typeface="宋体"/>
                        <a:ea typeface="宋体"/>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a:latin typeface="宋体"/>
                          <a:ea typeface="宋体"/>
                        </a:rPr>
                        <a:t>Irradiance1000W/m</a:t>
                      </a:r>
                      <a:r>
                        <a:rPr lang="zh-CN" sz="900" kern="100">
                          <a:latin typeface="Times New Roman"/>
                          <a:ea typeface="宋体"/>
                        </a:rPr>
                        <a:t>²，</a:t>
                      </a:r>
                      <a:r>
                        <a:rPr lang="en-US" sz="900" kern="100">
                          <a:latin typeface="Times New Roman"/>
                          <a:ea typeface="宋体"/>
                        </a:rPr>
                        <a:t>Cell Temperature25</a:t>
                      </a:r>
                      <a:r>
                        <a:rPr lang="zh-CN" sz="900" kern="100">
                          <a:latin typeface="Times New Roman"/>
                          <a:ea typeface="宋体"/>
                        </a:rPr>
                        <a:t>℃，</a:t>
                      </a:r>
                      <a:r>
                        <a:rPr lang="en-US" sz="900" kern="100">
                          <a:latin typeface="Times New Roman"/>
                          <a:ea typeface="宋体"/>
                        </a:rPr>
                        <a:t>AM1.5G</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1"/>
                  </a:ext>
                </a:extLst>
              </a:tr>
              <a:tr h="138958">
                <a:tc>
                  <a:txBody>
                    <a:bodyPr/>
                    <a:lstStyle/>
                    <a:p>
                      <a:pPr indent="266700" algn="l">
                        <a:spcAft>
                          <a:spcPts val="0"/>
                        </a:spcAft>
                      </a:pPr>
                      <a:r>
                        <a:rPr lang="en-US" sz="900" kern="100">
                          <a:latin typeface="宋体"/>
                          <a:ea typeface="宋体"/>
                        </a:rPr>
                        <a:t>Maximum System Voltage</a:t>
                      </a:r>
                      <a:endParaRPr lang="zh-CN" sz="900" kern="10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endParaRPr lang="en-US" sz="900" kern="100">
                        <a:latin typeface="宋体"/>
                        <a:ea typeface="宋体"/>
                      </a:endParaRPr>
                    </a:p>
                  </a:txBody>
                  <a:tcPr marL="57889" marR="57889" marT="0" marB="0" anchor="ctr">
                    <a:lnL>
                      <a:noFill/>
                    </a:lnL>
                    <a:lnR>
                      <a:noFill/>
                    </a:lnR>
                    <a:lnT>
                      <a:noFill/>
                    </a:lnT>
                    <a:lnB>
                      <a:noFill/>
                    </a:lnB>
                    <a:solidFill>
                      <a:srgbClr val="FFFFFF"/>
                    </a:solidFill>
                  </a:tcPr>
                </a:tc>
                <a:tc gridSpan="5">
                  <a:txBody>
                    <a:bodyPr/>
                    <a:lstStyle/>
                    <a:p>
                      <a:pPr indent="266700" algn="ctr">
                        <a:spcAft>
                          <a:spcPts val="0"/>
                        </a:spcAft>
                      </a:pPr>
                      <a:r>
                        <a:rPr lang="en-US" sz="900" kern="100">
                          <a:latin typeface="宋体"/>
                          <a:ea typeface="宋体"/>
                        </a:rPr>
                        <a:t>1000V/1500V DC(IEC)</a:t>
                      </a:r>
                      <a:endParaRPr lang="zh-CN" sz="900" kern="100">
                        <a:latin typeface="Times New Roman"/>
                        <a:ea typeface="宋体"/>
                      </a:endParaRPr>
                    </a:p>
                  </a:txBody>
                  <a:tcPr marL="57889" marR="57889" marT="0" marB="0" anchor="ctr">
                    <a:lnL>
                      <a:noFill/>
                    </a:lnL>
                    <a:lnR>
                      <a:noFill/>
                    </a:lnR>
                    <a:lnT>
                      <a:noFill/>
                    </a:lnT>
                    <a:lnB>
                      <a:noFill/>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2"/>
                  </a:ext>
                </a:extLst>
              </a:tr>
              <a:tr h="138958">
                <a:tc>
                  <a:txBody>
                    <a:bodyPr/>
                    <a:lstStyle/>
                    <a:p>
                      <a:pPr indent="266700" algn="l">
                        <a:spcAft>
                          <a:spcPts val="0"/>
                        </a:spcAft>
                      </a:pPr>
                      <a:r>
                        <a:rPr lang="en-US" sz="900" kern="100">
                          <a:latin typeface="宋体"/>
                          <a:ea typeface="宋体"/>
                        </a:rPr>
                        <a:t>Operating Temperature</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endParaRPr lang="en-US" sz="900" kern="100">
                        <a:latin typeface="宋体"/>
                        <a:ea typeface="宋体"/>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a:latin typeface="宋体"/>
                          <a:ea typeface="宋体"/>
                        </a:rPr>
                        <a:t>-40</a:t>
                      </a:r>
                      <a:r>
                        <a:rPr lang="zh-CN" sz="900" kern="100">
                          <a:latin typeface="Times New Roman"/>
                          <a:ea typeface="宋体"/>
                        </a:rPr>
                        <a:t>℃∽</a:t>
                      </a:r>
                      <a:r>
                        <a:rPr lang="en-US" sz="900" kern="100">
                          <a:latin typeface="Times New Roman"/>
                          <a:ea typeface="宋体"/>
                        </a:rPr>
                        <a:t>+85</a:t>
                      </a:r>
                      <a:r>
                        <a:rPr lang="zh-CN" sz="900" kern="100">
                          <a:latin typeface="Times New Roman"/>
                          <a:ea typeface="宋体"/>
                        </a:rPr>
                        <a:t>℃</a:t>
                      </a: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3"/>
                  </a:ext>
                </a:extLst>
              </a:tr>
              <a:tr h="277916">
                <a:tc gridSpan="7">
                  <a:txBody>
                    <a:bodyPr/>
                    <a:lstStyle/>
                    <a:p>
                      <a:pPr indent="266700" algn="l">
                        <a:spcAft>
                          <a:spcPts val="0"/>
                        </a:spcAft>
                      </a:pPr>
                      <a:r>
                        <a:rPr lang="en-US" sz="900" kern="100" dirty="0">
                          <a:latin typeface="宋体"/>
                          <a:ea typeface="宋体"/>
                        </a:rPr>
                        <a:t>Type of Cell                                                                   Mono 156.75mm</a:t>
                      </a:r>
                      <a:r>
                        <a:rPr lang="zh-CN" sz="900" kern="100" dirty="0">
                          <a:latin typeface="Times New Roman"/>
                          <a:ea typeface="宋体"/>
                        </a:rPr>
                        <a:t>×</a:t>
                      </a:r>
                      <a:r>
                        <a:rPr lang="en-US" sz="900" kern="100" dirty="0">
                          <a:latin typeface="Times New Roman"/>
                          <a:ea typeface="宋体"/>
                        </a:rPr>
                        <a:t>156.75mm 96/8</a:t>
                      </a:r>
                      <a:r>
                        <a:rPr lang="zh-CN" sz="900" kern="100" dirty="0">
                          <a:latin typeface="Times New Roman"/>
                          <a:ea typeface="宋体"/>
                        </a:rPr>
                        <a:t>×</a:t>
                      </a:r>
                      <a:r>
                        <a:rPr lang="en-US" sz="900" kern="100" dirty="0">
                          <a:latin typeface="Times New Roman"/>
                          <a:ea typeface="宋体"/>
                        </a:rPr>
                        <a:t>12</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4"/>
                  </a:ext>
                </a:extLst>
              </a:tr>
              <a:tr h="138958">
                <a:tc>
                  <a:txBody>
                    <a:bodyPr/>
                    <a:lstStyle/>
                    <a:p>
                      <a:pPr indent="266700" algn="l">
                        <a:spcAft>
                          <a:spcPts val="0"/>
                        </a:spcAft>
                      </a:pPr>
                      <a:r>
                        <a:rPr lang="en-US" sz="900" kern="100">
                          <a:latin typeface="宋体"/>
                          <a:ea typeface="宋体"/>
                        </a:rPr>
                        <a:t>Weight</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endParaRPr lang="en-US" sz="900" kern="100">
                        <a:latin typeface="宋体"/>
                        <a:ea typeface="宋体"/>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a:latin typeface="宋体"/>
                          <a:ea typeface="宋体"/>
                        </a:rPr>
                        <a:t>27.5Kg</a:t>
                      </a:r>
                      <a:r>
                        <a:rPr lang="zh-CN" sz="900" kern="100">
                          <a:latin typeface="Times New Roman"/>
                          <a:ea typeface="宋体"/>
                        </a:rPr>
                        <a:t>±</a:t>
                      </a:r>
                      <a:r>
                        <a:rPr lang="en-US" sz="900" kern="100">
                          <a:latin typeface="Times New Roman"/>
                          <a:ea typeface="宋体"/>
                        </a:rPr>
                        <a:t>3%</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5"/>
                  </a:ext>
                </a:extLst>
              </a:tr>
              <a:tr h="285635">
                <a:tc gridSpan="7">
                  <a:txBody>
                    <a:bodyPr/>
                    <a:lstStyle/>
                    <a:p>
                      <a:pPr indent="266700" algn="l">
                        <a:spcAft>
                          <a:spcPts val="0"/>
                        </a:spcAft>
                      </a:pPr>
                      <a:r>
                        <a:rPr lang="en-US" sz="900" kern="100" dirty="0">
                          <a:latin typeface="宋体"/>
                          <a:ea typeface="宋体"/>
                        </a:rPr>
                        <a:t>Dimension                                                                      1956</a:t>
                      </a:r>
                      <a:r>
                        <a:rPr lang="zh-CN" sz="900" kern="100" dirty="0">
                          <a:latin typeface="Times New Roman"/>
                          <a:ea typeface="宋体"/>
                        </a:rPr>
                        <a:t>±</a:t>
                      </a:r>
                      <a:r>
                        <a:rPr lang="en-US" sz="900" kern="100" dirty="0">
                          <a:latin typeface="Times New Roman"/>
                          <a:ea typeface="宋体"/>
                        </a:rPr>
                        <a:t>2mm</a:t>
                      </a:r>
                      <a:r>
                        <a:rPr lang="zh-CN" sz="900" kern="100" dirty="0">
                          <a:latin typeface="Times New Roman"/>
                          <a:ea typeface="宋体"/>
                        </a:rPr>
                        <a:t>×</a:t>
                      </a:r>
                      <a:r>
                        <a:rPr lang="en-US" sz="900" kern="100" dirty="0">
                          <a:latin typeface="Times New Roman"/>
                          <a:ea typeface="宋体"/>
                        </a:rPr>
                        <a:t>1320</a:t>
                      </a:r>
                      <a:r>
                        <a:rPr lang="zh-CN" sz="900" kern="100" dirty="0">
                          <a:latin typeface="Times New Roman"/>
                          <a:ea typeface="宋体"/>
                        </a:rPr>
                        <a:t>±</a:t>
                      </a:r>
                      <a:r>
                        <a:rPr lang="en-US" sz="900" kern="100" dirty="0">
                          <a:latin typeface="Times New Roman"/>
                          <a:ea typeface="宋体"/>
                        </a:rPr>
                        <a:t>2mm</a:t>
                      </a:r>
                      <a:r>
                        <a:rPr lang="zh-CN" sz="900" kern="100" dirty="0">
                          <a:latin typeface="Times New Roman"/>
                          <a:ea typeface="宋体"/>
                        </a:rPr>
                        <a:t>×</a:t>
                      </a:r>
                      <a:r>
                        <a:rPr lang="en-US" sz="900" kern="100" dirty="0">
                          <a:latin typeface="Times New Roman"/>
                          <a:ea typeface="宋体"/>
                        </a:rPr>
                        <a:t>40</a:t>
                      </a:r>
                      <a:r>
                        <a:rPr lang="zh-CN" sz="900" kern="100" dirty="0">
                          <a:latin typeface="Times New Roman"/>
                          <a:ea typeface="宋体"/>
                        </a:rPr>
                        <a:t>±</a:t>
                      </a:r>
                      <a:r>
                        <a:rPr lang="en-US" sz="900" kern="100" dirty="0">
                          <a:latin typeface="Times New Roman"/>
                          <a:ea typeface="宋体"/>
                        </a:rPr>
                        <a:t>1mm</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6"/>
                  </a:ext>
                </a:extLst>
              </a:tr>
              <a:tr h="138958">
                <a:tc>
                  <a:txBody>
                    <a:bodyPr/>
                    <a:lstStyle/>
                    <a:p>
                      <a:pPr indent="266700" algn="l">
                        <a:spcAft>
                          <a:spcPts val="0"/>
                        </a:spcAft>
                      </a:pPr>
                      <a:r>
                        <a:rPr lang="en-US" sz="900" kern="100">
                          <a:latin typeface="宋体"/>
                          <a:ea typeface="宋体"/>
                        </a:rPr>
                        <a:t>Packging</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endParaRPr lang="en-US" sz="900" kern="100">
                        <a:latin typeface="宋体"/>
                        <a:ea typeface="宋体"/>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dirty="0">
                          <a:latin typeface="宋体"/>
                          <a:ea typeface="宋体"/>
                        </a:rPr>
                        <a:t>Each box capacity: 27 </a:t>
                      </a:r>
                      <a:r>
                        <a:rPr lang="en-US" sz="900" kern="100" dirty="0" err="1">
                          <a:latin typeface="宋体"/>
                          <a:ea typeface="宋体"/>
                        </a:rPr>
                        <a:t>pcs</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7"/>
                  </a:ext>
                </a:extLst>
              </a:tr>
            </a:tbl>
          </a:graphicData>
        </a:graphic>
      </p:graphicFrame>
      <p:pic>
        <p:nvPicPr>
          <p:cNvPr id="10" name="图片 9"/>
          <p:cNvPicPr/>
          <p:nvPr/>
        </p:nvPicPr>
        <p:blipFill>
          <a:blip r:embed="rId3" cstate="print">
            <a:extLst>
              <a:ext uri="{28A0092B-C50C-407E-A947-70E740481C1C}">
                <a14:useLocalDpi xmlns:a14="http://schemas.microsoft.com/office/drawing/2010/main" val="0"/>
              </a:ext>
            </a:extLst>
          </a:blip>
          <a:stretch>
            <a:fillRect/>
          </a:stretch>
        </p:blipFill>
        <p:spPr>
          <a:xfrm>
            <a:off x="3304299" y="4875028"/>
            <a:ext cx="1987826" cy="1866340"/>
          </a:xfrm>
          <a:prstGeom prst="rect">
            <a:avLst/>
          </a:prstGeom>
        </p:spPr>
      </p:pic>
      <p:pic>
        <p:nvPicPr>
          <p:cNvPr id="11" name="图片 10"/>
          <p:cNvPicPr/>
          <p:nvPr/>
        </p:nvPicPr>
        <p:blipFill>
          <a:blip r:embed="rId4" cstate="print">
            <a:extLst>
              <a:ext uri="{28A0092B-C50C-407E-A947-70E740481C1C}">
                <a14:useLocalDpi xmlns:a14="http://schemas.microsoft.com/office/drawing/2010/main" val="0"/>
              </a:ext>
            </a:extLst>
          </a:blip>
          <a:stretch>
            <a:fillRect/>
          </a:stretch>
        </p:blipFill>
        <p:spPr>
          <a:xfrm>
            <a:off x="6300192" y="4875028"/>
            <a:ext cx="1987826" cy="1841528"/>
          </a:xfrm>
          <a:prstGeom prst="rect">
            <a:avLst/>
          </a:prstGeom>
        </p:spPr>
      </p:pic>
      <p:pic>
        <p:nvPicPr>
          <p:cNvPr id="14" name="图片 13"/>
          <p:cNvPicPr/>
          <p:nvPr/>
        </p:nvPicPr>
        <p:blipFill>
          <a:blip r:embed="rId5" cstate="print">
            <a:extLst>
              <a:ext uri="{28A0092B-C50C-407E-A947-70E740481C1C}">
                <a14:useLocalDpi xmlns:a14="http://schemas.microsoft.com/office/drawing/2010/main" val="0"/>
              </a:ext>
            </a:extLst>
          </a:blip>
          <a:stretch>
            <a:fillRect/>
          </a:stretch>
        </p:blipFill>
        <p:spPr>
          <a:xfrm>
            <a:off x="1115616" y="4875028"/>
            <a:ext cx="1368152" cy="186634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1907704" y="116632"/>
            <a:ext cx="4873450"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1F497D"/>
                </a:solidFill>
                <a:effectLst/>
                <a:latin typeface="黑体" pitchFamily="49" charset="-122"/>
                <a:ea typeface="黑体" pitchFamily="49" charset="-122"/>
                <a:cs typeface="Times New Roman" pitchFamily="18" charset="0"/>
              </a:rPr>
              <a:t>TYL390-410MH2-72</a:t>
            </a:r>
            <a:r>
              <a:rPr kumimoji="0" lang="zh-CN" altLang="en-US" sz="1600" b="1" i="0" u="none" strike="noStrike" cap="none" normalizeH="0" baseline="0" dirty="0">
                <a:ln>
                  <a:noFill/>
                </a:ln>
                <a:solidFill>
                  <a:srgbClr val="1F497D"/>
                </a:solidFill>
                <a:effectLst/>
                <a:latin typeface="黑体" pitchFamily="49" charset="-122"/>
                <a:ea typeface="黑体" pitchFamily="49" charset="-122"/>
                <a:cs typeface="Times New Roman" pitchFamily="18" charset="0"/>
              </a:rPr>
              <a:t> </a:t>
            </a:r>
            <a:r>
              <a:rPr kumimoji="0" lang="en-US" altLang="zh-CN" sz="1600" b="1" i="0" u="none" strike="noStrike" cap="none" normalizeH="0" baseline="0" dirty="0" err="1">
                <a:ln>
                  <a:noFill/>
                </a:ln>
                <a:solidFill>
                  <a:srgbClr val="1F497D"/>
                </a:solidFill>
                <a:effectLst/>
                <a:latin typeface="黑体" pitchFamily="49" charset="-122"/>
                <a:ea typeface="黑体" pitchFamily="49" charset="-122"/>
                <a:cs typeface="Times New Roman" pitchFamily="18" charset="0"/>
              </a:rPr>
              <a:t>Monocrystalline</a:t>
            </a:r>
            <a:r>
              <a:rPr kumimoji="0" lang="en-US" altLang="zh-CN" sz="1600" b="1" i="0" u="none" strike="noStrike" cap="none" normalizeH="0" dirty="0">
                <a:ln>
                  <a:noFill/>
                </a:ln>
                <a:solidFill>
                  <a:srgbClr val="1F497D"/>
                </a:solidFill>
                <a:effectLst/>
                <a:latin typeface="黑体" pitchFamily="49" charset="-122"/>
                <a:ea typeface="黑体" pitchFamily="49" charset="-122"/>
                <a:cs typeface="Times New Roman" pitchFamily="18" charset="0"/>
              </a:rPr>
              <a:t> Solar Module</a:t>
            </a:r>
            <a:endParaRPr kumimoji="0" lang="zh-CN" altLang="en-US" sz="1800"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sp>
        <p:nvSpPr>
          <p:cNvPr id="2150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9" name="表格 8"/>
          <p:cNvGraphicFramePr>
            <a:graphicFrameLocks noGrp="1"/>
          </p:cNvGraphicFramePr>
          <p:nvPr>
            <p:extLst>
              <p:ext uri="{D42A27DB-BD31-4B8C-83A1-F6EECF244321}">
                <p14:modId xmlns:p14="http://schemas.microsoft.com/office/powerpoint/2010/main" val="1293215604"/>
              </p:ext>
            </p:extLst>
          </p:nvPr>
        </p:nvGraphicFramePr>
        <p:xfrm>
          <a:off x="683568" y="548680"/>
          <a:ext cx="7853548" cy="4435181"/>
        </p:xfrm>
        <a:graphic>
          <a:graphicData uri="http://schemas.openxmlformats.org/drawingml/2006/table">
            <a:tbl>
              <a:tblPr/>
              <a:tblGrid>
                <a:gridCol w="2398265">
                  <a:extLst>
                    <a:ext uri="{9D8B030D-6E8A-4147-A177-3AD203B41FA5}">
                      <a16:colId xmlns:a16="http://schemas.microsoft.com/office/drawing/2014/main" val="20000"/>
                    </a:ext>
                  </a:extLst>
                </a:gridCol>
                <a:gridCol w="180874">
                  <a:extLst>
                    <a:ext uri="{9D8B030D-6E8A-4147-A177-3AD203B41FA5}">
                      <a16:colId xmlns:a16="http://schemas.microsoft.com/office/drawing/2014/main" val="20001"/>
                    </a:ext>
                  </a:extLst>
                </a:gridCol>
                <a:gridCol w="860236">
                  <a:extLst>
                    <a:ext uri="{9D8B030D-6E8A-4147-A177-3AD203B41FA5}">
                      <a16:colId xmlns:a16="http://schemas.microsoft.com/office/drawing/2014/main" val="20002"/>
                    </a:ext>
                  </a:extLst>
                </a:gridCol>
                <a:gridCol w="1133446">
                  <a:extLst>
                    <a:ext uri="{9D8B030D-6E8A-4147-A177-3AD203B41FA5}">
                      <a16:colId xmlns:a16="http://schemas.microsoft.com/office/drawing/2014/main" val="20003"/>
                    </a:ext>
                  </a:extLst>
                </a:gridCol>
                <a:gridCol w="1092017">
                  <a:extLst>
                    <a:ext uri="{9D8B030D-6E8A-4147-A177-3AD203B41FA5}">
                      <a16:colId xmlns:a16="http://schemas.microsoft.com/office/drawing/2014/main" val="20004"/>
                    </a:ext>
                  </a:extLst>
                </a:gridCol>
                <a:gridCol w="1023766">
                  <a:extLst>
                    <a:ext uri="{9D8B030D-6E8A-4147-A177-3AD203B41FA5}">
                      <a16:colId xmlns:a16="http://schemas.microsoft.com/office/drawing/2014/main" val="20005"/>
                    </a:ext>
                  </a:extLst>
                </a:gridCol>
                <a:gridCol w="1023766">
                  <a:extLst>
                    <a:ext uri="{9D8B030D-6E8A-4147-A177-3AD203B41FA5}">
                      <a16:colId xmlns:a16="http://schemas.microsoft.com/office/drawing/2014/main" val="20006"/>
                    </a:ext>
                  </a:extLst>
                </a:gridCol>
                <a:gridCol w="141178">
                  <a:extLst>
                    <a:ext uri="{9D8B030D-6E8A-4147-A177-3AD203B41FA5}">
                      <a16:colId xmlns:a16="http://schemas.microsoft.com/office/drawing/2014/main" val="20007"/>
                    </a:ext>
                  </a:extLst>
                </a:gridCol>
              </a:tblGrid>
              <a:tr h="262023">
                <a:tc>
                  <a:txBody>
                    <a:bodyPr/>
                    <a:lstStyle/>
                    <a:p>
                      <a:pPr indent="266700" algn="l">
                        <a:spcAft>
                          <a:spcPts val="0"/>
                        </a:spcAft>
                      </a:pPr>
                      <a:r>
                        <a:rPr lang="en-US" sz="900" kern="100" dirty="0">
                          <a:latin typeface="Times New Roman" pitchFamily="18" charset="0"/>
                          <a:ea typeface="宋体"/>
                          <a:cs typeface="Times New Roman" pitchFamily="18" charset="0"/>
                        </a:rPr>
                        <a:t>Module</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gridSpan="2">
                  <a:txBody>
                    <a:bodyPr/>
                    <a:lstStyle/>
                    <a:p>
                      <a:pPr indent="266700" algn="l">
                        <a:spcAft>
                          <a:spcPts val="0"/>
                        </a:spcAft>
                      </a:pPr>
                      <a:r>
                        <a:rPr lang="en-US" sz="900" kern="100" dirty="0">
                          <a:latin typeface="Times New Roman" pitchFamily="18" charset="0"/>
                          <a:ea typeface="宋体"/>
                          <a:cs typeface="Times New Roman" pitchFamily="18" charset="0"/>
                        </a:rPr>
                        <a:t>TYL390MH2</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hMerge="1">
                  <a:txBody>
                    <a:bodyPr/>
                    <a:lstStyle/>
                    <a:p>
                      <a:pPr indent="266700" algn="l">
                        <a:spcAft>
                          <a:spcPts val="0"/>
                        </a:spcAft>
                      </a:pP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Times New Roman" pitchFamily="18" charset="0"/>
                          <a:ea typeface="宋体"/>
                          <a:cs typeface="Times New Roman" pitchFamily="18" charset="0"/>
                        </a:rPr>
                        <a:t>TYL395MH2</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Times New Roman" pitchFamily="18" charset="0"/>
                          <a:ea typeface="宋体"/>
                          <a:cs typeface="Times New Roman" pitchFamily="18" charset="0"/>
                        </a:rPr>
                        <a:t>TYL400MH2</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Times New Roman" pitchFamily="18" charset="0"/>
                          <a:ea typeface="宋体"/>
                          <a:cs typeface="Times New Roman" pitchFamily="18" charset="0"/>
                        </a:rPr>
                        <a:t>TYL405MH2</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Times New Roman" pitchFamily="18" charset="0"/>
                          <a:ea typeface="宋体"/>
                          <a:cs typeface="Times New Roman" pitchFamily="18" charset="0"/>
                        </a:rPr>
                        <a:t>TYL410MH2</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extLst>
                  <a:ext uri="{0D108BD9-81ED-4DB2-BD59-A6C34878D82A}">
                    <a16:rowId xmlns:a16="http://schemas.microsoft.com/office/drawing/2014/main" val="10000"/>
                  </a:ext>
                </a:extLst>
              </a:tr>
              <a:tr h="131011">
                <a:tc>
                  <a:txBody>
                    <a:bodyPr/>
                    <a:lstStyle/>
                    <a:p>
                      <a:pPr indent="266700" algn="l">
                        <a:spcAft>
                          <a:spcPts val="0"/>
                        </a:spcAft>
                      </a:pPr>
                      <a:r>
                        <a:rPr lang="en-US" sz="900" kern="100" dirty="0">
                          <a:latin typeface="Times New Roman" pitchFamily="18" charset="0"/>
                          <a:ea typeface="宋体"/>
                          <a:cs typeface="Times New Roman" pitchFamily="18" charset="0"/>
                        </a:rPr>
                        <a:t>Maximum Power(</a:t>
                      </a:r>
                      <a:r>
                        <a:rPr lang="en-US" sz="900" kern="100" dirty="0" err="1">
                          <a:latin typeface="Times New Roman" pitchFamily="18" charset="0"/>
                          <a:ea typeface="宋体"/>
                          <a:cs typeface="Times New Roman" pitchFamily="18" charset="0"/>
                        </a:rPr>
                        <a:t>Pmax</a:t>
                      </a:r>
                      <a:r>
                        <a:rPr lang="en-US" sz="900" kern="100" dirty="0">
                          <a:latin typeface="Times New Roman" pitchFamily="18" charset="0"/>
                          <a:ea typeface="宋体"/>
                          <a:cs typeface="Times New Roman" pitchFamily="18" charset="0"/>
                        </a:rPr>
                        <a:t>)[W]</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gridSpan="2">
                  <a:txBody>
                    <a:bodyPr/>
                    <a:lstStyle/>
                    <a:p>
                      <a:pPr indent="266700" algn="ctr">
                        <a:spcAft>
                          <a:spcPts val="0"/>
                        </a:spcAft>
                      </a:pPr>
                      <a:r>
                        <a:rPr lang="en-US" altLang="zh-CN" sz="900" kern="100" dirty="0">
                          <a:latin typeface="Times New Roman" pitchFamily="18" charset="0"/>
                          <a:ea typeface="宋体"/>
                          <a:cs typeface="Times New Roman" pitchFamily="18" charset="0"/>
                        </a:rPr>
                        <a:t>390</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hMerge="1">
                  <a:txBody>
                    <a:bodyPr/>
                    <a:lstStyle/>
                    <a:p>
                      <a:pPr indent="266700" algn="ctr">
                        <a:spcAft>
                          <a:spcPts val="0"/>
                        </a:spcAft>
                      </a:pP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395</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r>
                        <a:rPr lang="en-US" sz="900" kern="100" dirty="0">
                          <a:latin typeface="Times New Roman" pitchFamily="18" charset="0"/>
                          <a:ea typeface="宋体"/>
                          <a:cs typeface="Times New Roman" pitchFamily="18" charset="0"/>
                        </a:rPr>
                        <a:t>400</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405</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410</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extLst>
                  <a:ext uri="{0D108BD9-81ED-4DB2-BD59-A6C34878D82A}">
                    <a16:rowId xmlns:a16="http://schemas.microsoft.com/office/drawing/2014/main" val="10001"/>
                  </a:ext>
                </a:extLst>
              </a:tr>
              <a:tr h="262023">
                <a:tc>
                  <a:txBody>
                    <a:bodyPr/>
                    <a:lstStyle/>
                    <a:p>
                      <a:pPr indent="266700" algn="l">
                        <a:spcAft>
                          <a:spcPts val="0"/>
                        </a:spcAft>
                      </a:pPr>
                      <a:r>
                        <a:rPr lang="en-US" sz="900" kern="100" dirty="0">
                          <a:latin typeface="Times New Roman" pitchFamily="18" charset="0"/>
                          <a:ea typeface="宋体"/>
                          <a:cs typeface="Times New Roman" pitchFamily="18" charset="0"/>
                        </a:rPr>
                        <a:t>Open Circuit Voltage(Voc)[V]</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gridSpan="2">
                  <a:txBody>
                    <a:bodyPr/>
                    <a:lstStyle/>
                    <a:p>
                      <a:pPr indent="266700" algn="ctr">
                        <a:spcAft>
                          <a:spcPts val="0"/>
                        </a:spcAft>
                      </a:pPr>
                      <a:r>
                        <a:rPr lang="en-US" altLang="zh-CN" sz="900" kern="100" dirty="0">
                          <a:latin typeface="Times New Roman" pitchFamily="18" charset="0"/>
                          <a:ea typeface="宋体"/>
                          <a:cs typeface="Times New Roman" pitchFamily="18" charset="0"/>
                        </a:rPr>
                        <a:t>48.91</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hMerge="1">
                  <a:txBody>
                    <a:bodyPr/>
                    <a:lstStyle/>
                    <a:p>
                      <a:pPr indent="266700" algn="ctr">
                        <a:spcAft>
                          <a:spcPts val="0"/>
                        </a:spcAft>
                      </a:pP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49.21</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49.5</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49.81</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50.12</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extLst>
                  <a:ext uri="{0D108BD9-81ED-4DB2-BD59-A6C34878D82A}">
                    <a16:rowId xmlns:a16="http://schemas.microsoft.com/office/drawing/2014/main" val="10002"/>
                  </a:ext>
                </a:extLst>
              </a:tr>
              <a:tr h="262023">
                <a:tc>
                  <a:txBody>
                    <a:bodyPr/>
                    <a:lstStyle/>
                    <a:p>
                      <a:pPr indent="266700" algn="l">
                        <a:spcAft>
                          <a:spcPts val="0"/>
                        </a:spcAft>
                      </a:pPr>
                      <a:r>
                        <a:rPr lang="en-US" sz="900" kern="100" dirty="0">
                          <a:latin typeface="Times New Roman" pitchFamily="18" charset="0"/>
                          <a:ea typeface="宋体"/>
                          <a:cs typeface="Times New Roman" pitchFamily="18" charset="0"/>
                        </a:rPr>
                        <a:t>Maximum Power Voltage(</a:t>
                      </a:r>
                      <a:r>
                        <a:rPr lang="en-US" sz="900" kern="100" dirty="0" err="1">
                          <a:latin typeface="Times New Roman" pitchFamily="18" charset="0"/>
                          <a:ea typeface="宋体"/>
                          <a:cs typeface="Times New Roman" pitchFamily="18" charset="0"/>
                        </a:rPr>
                        <a:t>Vmp</a:t>
                      </a:r>
                      <a:r>
                        <a:rPr lang="en-US" sz="900" kern="100" dirty="0">
                          <a:latin typeface="Times New Roman" pitchFamily="18" charset="0"/>
                          <a:ea typeface="宋体"/>
                          <a:cs typeface="Times New Roman" pitchFamily="18" charset="0"/>
                        </a:rPr>
                        <a:t>)[V]</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gridSpan="2">
                  <a:txBody>
                    <a:bodyPr/>
                    <a:lstStyle/>
                    <a:p>
                      <a:pPr indent="266700" algn="ctr">
                        <a:spcAft>
                          <a:spcPts val="0"/>
                        </a:spcAft>
                      </a:pPr>
                      <a:r>
                        <a:rPr lang="en-US" altLang="zh-CN" sz="900" kern="100" dirty="0">
                          <a:latin typeface="Times New Roman" pitchFamily="18" charset="0"/>
                          <a:ea typeface="宋体"/>
                          <a:cs typeface="Times New Roman" pitchFamily="18" charset="0"/>
                        </a:rPr>
                        <a:t>40.55</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hMerge="1">
                  <a:txBody>
                    <a:bodyPr/>
                    <a:lstStyle/>
                    <a:p>
                      <a:pPr indent="266700" algn="ctr">
                        <a:spcAft>
                          <a:spcPts val="0"/>
                        </a:spcAft>
                      </a:pP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40.85</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41.17</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41.46</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41.76</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extLst>
                  <a:ext uri="{0D108BD9-81ED-4DB2-BD59-A6C34878D82A}">
                    <a16:rowId xmlns:a16="http://schemas.microsoft.com/office/drawing/2014/main" val="10003"/>
                  </a:ext>
                </a:extLst>
              </a:tr>
              <a:tr h="262023">
                <a:tc>
                  <a:txBody>
                    <a:bodyPr/>
                    <a:lstStyle/>
                    <a:p>
                      <a:pPr indent="266700" algn="l">
                        <a:spcAft>
                          <a:spcPts val="0"/>
                        </a:spcAft>
                      </a:pPr>
                      <a:r>
                        <a:rPr lang="en-US" sz="900" kern="100" dirty="0">
                          <a:latin typeface="Times New Roman" pitchFamily="18" charset="0"/>
                          <a:ea typeface="宋体"/>
                          <a:cs typeface="Times New Roman" pitchFamily="18" charset="0"/>
                        </a:rPr>
                        <a:t>Short Circuit Current(</a:t>
                      </a:r>
                      <a:r>
                        <a:rPr lang="en-US" sz="900" kern="100" dirty="0" err="1">
                          <a:latin typeface="Times New Roman" pitchFamily="18" charset="0"/>
                          <a:ea typeface="宋体"/>
                          <a:cs typeface="Times New Roman" pitchFamily="18" charset="0"/>
                        </a:rPr>
                        <a:t>Isc</a:t>
                      </a:r>
                      <a:r>
                        <a:rPr lang="en-US" sz="900" kern="100" dirty="0">
                          <a:latin typeface="Times New Roman" pitchFamily="18" charset="0"/>
                          <a:ea typeface="宋体"/>
                          <a:cs typeface="Times New Roman" pitchFamily="18" charset="0"/>
                        </a:rPr>
                        <a:t>)[A]</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gridSpan="2">
                  <a:txBody>
                    <a:bodyPr/>
                    <a:lstStyle/>
                    <a:p>
                      <a:pPr indent="266700" algn="ctr">
                        <a:spcAft>
                          <a:spcPts val="0"/>
                        </a:spcAft>
                      </a:pPr>
                      <a:r>
                        <a:rPr lang="en-US" altLang="zh-CN" sz="900" kern="100" dirty="0">
                          <a:latin typeface="Times New Roman" pitchFamily="18" charset="0"/>
                          <a:ea typeface="宋体"/>
                          <a:cs typeface="Times New Roman" pitchFamily="18" charset="0"/>
                        </a:rPr>
                        <a:t>10.16</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hMerge="1">
                  <a:txBody>
                    <a:bodyPr/>
                    <a:lstStyle/>
                    <a:p>
                      <a:pPr indent="266700" algn="ctr">
                        <a:spcAft>
                          <a:spcPts val="0"/>
                        </a:spcAft>
                      </a:pP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10.21</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10.26</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10.32</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10.37</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extLst>
                  <a:ext uri="{0D108BD9-81ED-4DB2-BD59-A6C34878D82A}">
                    <a16:rowId xmlns:a16="http://schemas.microsoft.com/office/drawing/2014/main" val="10004"/>
                  </a:ext>
                </a:extLst>
              </a:tr>
              <a:tr h="262023">
                <a:tc>
                  <a:txBody>
                    <a:bodyPr/>
                    <a:lstStyle/>
                    <a:p>
                      <a:pPr indent="266700" algn="l">
                        <a:spcAft>
                          <a:spcPts val="0"/>
                        </a:spcAft>
                      </a:pPr>
                      <a:r>
                        <a:rPr lang="en-US" sz="900" kern="100" dirty="0">
                          <a:latin typeface="Times New Roman" pitchFamily="18" charset="0"/>
                          <a:ea typeface="宋体"/>
                          <a:cs typeface="Times New Roman" pitchFamily="18" charset="0"/>
                        </a:rPr>
                        <a:t>Maximum Power Current (Imp)[A]</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gridSpan="2">
                  <a:txBody>
                    <a:bodyPr/>
                    <a:lstStyle/>
                    <a:p>
                      <a:pPr indent="266700" algn="ctr">
                        <a:spcAft>
                          <a:spcPts val="0"/>
                        </a:spcAft>
                      </a:pPr>
                      <a:r>
                        <a:rPr lang="en-US" altLang="zh-CN" sz="900" kern="100" dirty="0">
                          <a:latin typeface="Times New Roman" pitchFamily="18" charset="0"/>
                          <a:ea typeface="宋体"/>
                          <a:cs typeface="Times New Roman" pitchFamily="18" charset="0"/>
                        </a:rPr>
                        <a:t>9.62</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hMerge="1">
                  <a:txBody>
                    <a:bodyPr/>
                    <a:lstStyle/>
                    <a:p>
                      <a:pPr indent="266700" algn="ctr">
                        <a:spcAft>
                          <a:spcPts val="0"/>
                        </a:spcAft>
                      </a:pP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9.57</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9.72</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9.77</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9.82</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extLst>
                  <a:ext uri="{0D108BD9-81ED-4DB2-BD59-A6C34878D82A}">
                    <a16:rowId xmlns:a16="http://schemas.microsoft.com/office/drawing/2014/main" val="10005"/>
                  </a:ext>
                </a:extLst>
              </a:tr>
              <a:tr h="262023">
                <a:tc>
                  <a:txBody>
                    <a:bodyPr/>
                    <a:lstStyle/>
                    <a:p>
                      <a:pPr indent="266700" algn="l">
                        <a:spcAft>
                          <a:spcPts val="0"/>
                        </a:spcAft>
                      </a:pPr>
                      <a:r>
                        <a:rPr lang="en-US" sz="900" kern="100">
                          <a:latin typeface="Times New Roman" pitchFamily="18" charset="0"/>
                          <a:ea typeface="宋体"/>
                          <a:cs typeface="Times New Roman" pitchFamily="18" charset="0"/>
                        </a:rPr>
                        <a:t>Module Efficiency STC[%]</a:t>
                      </a:r>
                      <a:endParaRPr lang="zh-CN"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gridSpan="2">
                  <a:txBody>
                    <a:bodyPr/>
                    <a:lstStyle/>
                    <a:p>
                      <a:pPr indent="266700" algn="ctr">
                        <a:spcAft>
                          <a:spcPts val="0"/>
                        </a:spcAft>
                      </a:pPr>
                      <a:r>
                        <a:rPr lang="en-US" altLang="zh-CN" sz="900" kern="100" dirty="0">
                          <a:latin typeface="Times New Roman" pitchFamily="18" charset="0"/>
                          <a:ea typeface="宋体"/>
                          <a:cs typeface="Times New Roman" pitchFamily="18" charset="0"/>
                        </a:rPr>
                        <a:t>19.6</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hMerge="1">
                  <a:txBody>
                    <a:bodyPr/>
                    <a:lstStyle/>
                    <a:p>
                      <a:pPr indent="266700" algn="ctr">
                        <a:spcAft>
                          <a:spcPts val="0"/>
                        </a:spcAft>
                      </a:pP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r>
                        <a:rPr lang="en-US" sz="900" kern="100" dirty="0">
                          <a:latin typeface="Times New Roman" pitchFamily="18" charset="0"/>
                          <a:ea typeface="宋体"/>
                          <a:cs typeface="Times New Roman" pitchFamily="18" charset="0"/>
                        </a:rPr>
                        <a:t>19.9</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20.2</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20.5</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20.8</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extLst>
                  <a:ext uri="{0D108BD9-81ED-4DB2-BD59-A6C34878D82A}">
                    <a16:rowId xmlns:a16="http://schemas.microsoft.com/office/drawing/2014/main" val="10006"/>
                  </a:ext>
                </a:extLst>
              </a:tr>
              <a:tr h="258632">
                <a:tc>
                  <a:txBody>
                    <a:bodyPr/>
                    <a:lstStyle/>
                    <a:p>
                      <a:pPr indent="266700" algn="l">
                        <a:spcAft>
                          <a:spcPts val="0"/>
                        </a:spcAft>
                      </a:pPr>
                      <a:r>
                        <a:rPr lang="en-US" sz="900" kern="100" dirty="0">
                          <a:latin typeface="Times New Roman" pitchFamily="18" charset="0"/>
                          <a:ea typeface="宋体"/>
                          <a:cs typeface="Times New Roman" pitchFamily="18" charset="0"/>
                        </a:rPr>
                        <a:t>Power Tolerance</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gridSpan="2">
                  <a:txBody>
                    <a:bodyPr/>
                    <a:lstStyle/>
                    <a:p>
                      <a:endParaRPr lang="zh-CN" altLang="en-US"/>
                    </a:p>
                  </a:txBody>
                  <a:tcPr marL="57889" marR="57889" marT="0" marB="0" anchor="ctr">
                    <a:lnL>
                      <a:noFill/>
                    </a:lnL>
                    <a:lnR>
                      <a:noFill/>
                    </a:lnR>
                    <a:lnT>
                      <a:noFill/>
                    </a:lnT>
                    <a:lnB>
                      <a:noFill/>
                    </a:lnB>
                    <a:solidFill>
                      <a:srgbClr val="F2F2F2"/>
                    </a:solidFill>
                  </a:tcPr>
                </a:tc>
                <a:tc hMerge="1">
                  <a:txBody>
                    <a:bodyPr/>
                    <a:lstStyle/>
                    <a:p>
                      <a:pPr indent="266700" algn="ctr">
                        <a:spcAft>
                          <a:spcPts val="0"/>
                        </a:spcAft>
                      </a:pPr>
                      <a:endParaRPr lang="en-US"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dirty="0">
                          <a:latin typeface="Times New Roman" pitchFamily="18" charset="0"/>
                          <a:ea typeface="宋体"/>
                          <a:cs typeface="Times New Roman" pitchFamily="18" charset="0"/>
                        </a:rPr>
                        <a:t>0</a:t>
                      </a:r>
                      <a:r>
                        <a:rPr lang="zh-CN" sz="900" kern="100" dirty="0">
                          <a:latin typeface="Times New Roman" pitchFamily="18" charset="0"/>
                          <a:ea typeface="宋体"/>
                          <a:cs typeface="Times New Roman" pitchFamily="18" charset="0"/>
                        </a:rPr>
                        <a:t>∽</a:t>
                      </a:r>
                      <a:r>
                        <a:rPr lang="en-US" sz="900" kern="100" dirty="0">
                          <a:latin typeface="Times New Roman" pitchFamily="18" charset="0"/>
                          <a:ea typeface="宋体"/>
                          <a:cs typeface="Times New Roman" pitchFamily="18" charset="0"/>
                        </a:rPr>
                        <a:t>+5W</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7"/>
                  </a:ext>
                </a:extLst>
              </a:tr>
              <a:tr h="262023">
                <a:tc>
                  <a:txBody>
                    <a:bodyPr/>
                    <a:lstStyle/>
                    <a:p>
                      <a:pPr indent="266700" algn="l">
                        <a:spcAft>
                          <a:spcPts val="0"/>
                        </a:spcAft>
                      </a:pPr>
                      <a:r>
                        <a:rPr lang="en-US" sz="900" kern="100" dirty="0">
                          <a:latin typeface="Times New Roman" pitchFamily="18" charset="0"/>
                          <a:ea typeface="宋体"/>
                          <a:cs typeface="Times New Roman" pitchFamily="18" charset="0"/>
                        </a:rPr>
                        <a:t>Temperature Coefficient of </a:t>
                      </a:r>
                      <a:r>
                        <a:rPr lang="en-US" sz="900" kern="100" dirty="0" err="1">
                          <a:latin typeface="Times New Roman" pitchFamily="18" charset="0"/>
                          <a:ea typeface="宋体"/>
                          <a:cs typeface="Times New Roman" pitchFamily="18" charset="0"/>
                        </a:rPr>
                        <a:t>Isc</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gridSpan="2">
                  <a:txBody>
                    <a:bodyPr/>
                    <a:lstStyle/>
                    <a:p>
                      <a:endParaRPr lang="zh-CN" altLang="en-US"/>
                    </a:p>
                  </a:txBody>
                  <a:tcPr marL="57889" marR="57889" marT="0" marB="0" anchor="ctr">
                    <a:lnL>
                      <a:noFill/>
                    </a:lnL>
                    <a:lnR>
                      <a:noFill/>
                    </a:lnR>
                    <a:lnT>
                      <a:noFill/>
                    </a:lnT>
                    <a:lnB>
                      <a:noFill/>
                    </a:lnB>
                    <a:solidFill>
                      <a:srgbClr val="FFFFFF"/>
                    </a:solidFill>
                  </a:tcPr>
                </a:tc>
                <a:tc hMerge="1">
                  <a:txBody>
                    <a:bodyPr/>
                    <a:lstStyle/>
                    <a:p>
                      <a:pPr indent="266700" algn="ctr">
                        <a:spcAft>
                          <a:spcPts val="0"/>
                        </a:spcAft>
                      </a:pPr>
                      <a:endParaRPr lang="en-US"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gridSpan="5">
                  <a:txBody>
                    <a:bodyPr/>
                    <a:lstStyle/>
                    <a:p>
                      <a:pPr indent="266700" algn="ctr">
                        <a:spcAft>
                          <a:spcPts val="0"/>
                        </a:spcAft>
                      </a:pPr>
                      <a:r>
                        <a:rPr lang="en-US" sz="900" kern="100" dirty="0">
                          <a:latin typeface="Times New Roman" pitchFamily="18" charset="0"/>
                          <a:ea typeface="宋体"/>
                          <a:cs typeface="Times New Roman" pitchFamily="18" charset="0"/>
                        </a:rPr>
                        <a:t>+0.051%/</a:t>
                      </a:r>
                      <a:r>
                        <a:rPr lang="zh-CN" sz="900" kern="100" dirty="0">
                          <a:latin typeface="Times New Roman" pitchFamily="18" charset="0"/>
                          <a:ea typeface="宋体"/>
                          <a:cs typeface="Times New Roman" pitchFamily="18" charset="0"/>
                        </a:rPr>
                        <a:t>℃</a:t>
                      </a:r>
                    </a:p>
                  </a:txBody>
                  <a:tcPr marL="57889" marR="57889" marT="0" marB="0" anchor="ctr">
                    <a:lnL>
                      <a:noFill/>
                    </a:lnL>
                    <a:lnR>
                      <a:noFill/>
                    </a:lnR>
                    <a:lnT>
                      <a:noFill/>
                    </a:lnT>
                    <a:lnB>
                      <a:noFill/>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8"/>
                  </a:ext>
                </a:extLst>
              </a:tr>
              <a:tr h="262023">
                <a:tc>
                  <a:txBody>
                    <a:bodyPr/>
                    <a:lstStyle/>
                    <a:p>
                      <a:pPr indent="266700" algn="l">
                        <a:spcAft>
                          <a:spcPts val="0"/>
                        </a:spcAft>
                      </a:pPr>
                      <a:r>
                        <a:rPr lang="en-US" sz="900" kern="100">
                          <a:latin typeface="Times New Roman" pitchFamily="18" charset="0"/>
                          <a:ea typeface="宋体"/>
                          <a:cs typeface="Times New Roman" pitchFamily="18" charset="0"/>
                        </a:rPr>
                        <a:t>Temperature Coefficient of Voc</a:t>
                      </a:r>
                      <a:endParaRPr lang="zh-CN"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gridSpan="2">
                  <a:txBody>
                    <a:bodyPr/>
                    <a:lstStyle/>
                    <a:p>
                      <a:endParaRPr lang="zh-CN" altLang="en-US"/>
                    </a:p>
                  </a:txBody>
                  <a:tcPr marL="57889" marR="57889" marT="0" marB="0" anchor="ctr">
                    <a:lnL>
                      <a:noFill/>
                    </a:lnL>
                    <a:lnR>
                      <a:noFill/>
                    </a:lnR>
                    <a:lnT>
                      <a:noFill/>
                    </a:lnT>
                    <a:lnB>
                      <a:noFill/>
                    </a:lnB>
                    <a:solidFill>
                      <a:srgbClr val="F2F2F2"/>
                    </a:solidFill>
                  </a:tcPr>
                </a:tc>
                <a:tc hMerge="1">
                  <a:txBody>
                    <a:bodyPr/>
                    <a:lstStyle/>
                    <a:p>
                      <a:pPr indent="266700" algn="ctr">
                        <a:spcAft>
                          <a:spcPts val="0"/>
                        </a:spcAft>
                      </a:pPr>
                      <a:endParaRPr lang="en-US"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dirty="0">
                          <a:latin typeface="Times New Roman" pitchFamily="18" charset="0"/>
                          <a:ea typeface="宋体"/>
                          <a:cs typeface="Times New Roman" pitchFamily="18" charset="0"/>
                        </a:rPr>
                        <a:t>-0.289%/</a:t>
                      </a:r>
                      <a:r>
                        <a:rPr lang="zh-CN" sz="900" kern="100" dirty="0">
                          <a:latin typeface="Times New Roman" pitchFamily="18" charset="0"/>
                          <a:ea typeface="宋体"/>
                          <a:cs typeface="Times New Roman" pitchFamily="18" charset="0"/>
                        </a:rPr>
                        <a:t>℃</a:t>
                      </a: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9"/>
                  </a:ext>
                </a:extLst>
              </a:tr>
              <a:tr h="262023">
                <a:tc>
                  <a:txBody>
                    <a:bodyPr/>
                    <a:lstStyle/>
                    <a:p>
                      <a:pPr indent="266700" algn="l">
                        <a:spcAft>
                          <a:spcPts val="0"/>
                        </a:spcAft>
                      </a:pPr>
                      <a:r>
                        <a:rPr lang="en-US" sz="900" kern="100">
                          <a:latin typeface="Times New Roman" pitchFamily="18" charset="0"/>
                          <a:ea typeface="宋体"/>
                          <a:cs typeface="Times New Roman" pitchFamily="18" charset="0"/>
                        </a:rPr>
                        <a:t>Temperature Coefficient of Pmax</a:t>
                      </a:r>
                      <a:endParaRPr lang="zh-CN"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gridSpan="2">
                  <a:txBody>
                    <a:bodyPr/>
                    <a:lstStyle/>
                    <a:p>
                      <a:endParaRPr lang="zh-CN" altLang="en-US"/>
                    </a:p>
                  </a:txBody>
                  <a:tcPr marL="57889" marR="57889" marT="0" marB="0" anchor="ctr">
                    <a:lnL>
                      <a:noFill/>
                    </a:lnL>
                    <a:lnR>
                      <a:noFill/>
                    </a:lnR>
                    <a:lnT>
                      <a:noFill/>
                    </a:lnT>
                    <a:lnB>
                      <a:noFill/>
                    </a:lnB>
                    <a:solidFill>
                      <a:srgbClr val="FFFFFF"/>
                    </a:solidFill>
                  </a:tcPr>
                </a:tc>
                <a:tc hMerge="1">
                  <a:txBody>
                    <a:bodyPr/>
                    <a:lstStyle/>
                    <a:p>
                      <a:pPr indent="266700" algn="ctr">
                        <a:spcAft>
                          <a:spcPts val="0"/>
                        </a:spcAft>
                      </a:pPr>
                      <a:endParaRPr lang="en-US"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gridSpan="5">
                  <a:txBody>
                    <a:bodyPr/>
                    <a:lstStyle/>
                    <a:p>
                      <a:pPr indent="266700" algn="ctr">
                        <a:spcAft>
                          <a:spcPts val="0"/>
                        </a:spcAft>
                      </a:pPr>
                      <a:r>
                        <a:rPr lang="en-US" sz="900" kern="100" dirty="0">
                          <a:latin typeface="Times New Roman" pitchFamily="18" charset="0"/>
                          <a:ea typeface="宋体"/>
                          <a:cs typeface="Times New Roman" pitchFamily="18" charset="0"/>
                        </a:rPr>
                        <a:t>-0.350%/</a:t>
                      </a:r>
                      <a:r>
                        <a:rPr lang="zh-CN" sz="900" kern="100" dirty="0">
                          <a:latin typeface="Times New Roman" pitchFamily="18" charset="0"/>
                          <a:ea typeface="宋体"/>
                          <a:cs typeface="Times New Roman" pitchFamily="18" charset="0"/>
                        </a:rPr>
                        <a:t>℃</a:t>
                      </a:r>
                    </a:p>
                  </a:txBody>
                  <a:tcPr marL="57889" marR="57889" marT="0" marB="0" anchor="ctr">
                    <a:lnL>
                      <a:noFill/>
                    </a:lnL>
                    <a:lnR>
                      <a:noFill/>
                    </a:lnR>
                    <a:lnT>
                      <a:noFill/>
                    </a:lnT>
                    <a:lnB>
                      <a:noFill/>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0"/>
                  </a:ext>
                </a:extLst>
              </a:tr>
              <a:tr h="262023">
                <a:tc>
                  <a:txBody>
                    <a:bodyPr/>
                    <a:lstStyle/>
                    <a:p>
                      <a:pPr indent="266700" algn="l">
                        <a:spcAft>
                          <a:spcPts val="0"/>
                        </a:spcAft>
                      </a:pPr>
                      <a:r>
                        <a:rPr lang="en-US" sz="900" kern="100">
                          <a:latin typeface="Times New Roman" pitchFamily="18" charset="0"/>
                          <a:ea typeface="宋体"/>
                          <a:cs typeface="Times New Roman" pitchFamily="18" charset="0"/>
                        </a:rPr>
                        <a:t>STC</a:t>
                      </a:r>
                      <a:endParaRPr lang="zh-CN"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gridSpan="2">
                  <a:txBody>
                    <a:bodyPr/>
                    <a:lstStyle/>
                    <a:p>
                      <a:endParaRPr lang="zh-CN" altLang="en-US"/>
                    </a:p>
                  </a:txBody>
                  <a:tcPr marL="57889" marR="57889" marT="0" marB="0" anchor="ctr">
                    <a:lnL>
                      <a:noFill/>
                    </a:lnL>
                    <a:lnR>
                      <a:noFill/>
                    </a:lnR>
                    <a:lnT>
                      <a:noFill/>
                    </a:lnT>
                    <a:lnB>
                      <a:noFill/>
                    </a:lnB>
                    <a:solidFill>
                      <a:srgbClr val="F2F2F2"/>
                    </a:solidFill>
                  </a:tcPr>
                </a:tc>
                <a:tc hMerge="1">
                  <a:txBody>
                    <a:bodyPr/>
                    <a:lstStyle/>
                    <a:p>
                      <a:pPr indent="266700" algn="ctr">
                        <a:spcAft>
                          <a:spcPts val="0"/>
                        </a:spcAft>
                      </a:pPr>
                      <a:endParaRPr lang="en-US"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dirty="0">
                          <a:latin typeface="Times New Roman" pitchFamily="18" charset="0"/>
                          <a:ea typeface="宋体"/>
                          <a:cs typeface="Times New Roman" pitchFamily="18" charset="0"/>
                        </a:rPr>
                        <a:t>Irradiance1000W/m</a:t>
                      </a:r>
                      <a:r>
                        <a:rPr lang="zh-CN" sz="900" kern="100" dirty="0">
                          <a:latin typeface="Times New Roman" pitchFamily="18" charset="0"/>
                          <a:ea typeface="宋体"/>
                          <a:cs typeface="Times New Roman" pitchFamily="18" charset="0"/>
                        </a:rPr>
                        <a:t>²，</a:t>
                      </a:r>
                      <a:r>
                        <a:rPr lang="en-US" sz="900" kern="100" dirty="0">
                          <a:solidFill>
                            <a:schemeClr val="tx1"/>
                          </a:solidFill>
                          <a:latin typeface="Times New Roman" pitchFamily="18" charset="0"/>
                          <a:ea typeface="宋体"/>
                          <a:cs typeface="Times New Roman" pitchFamily="18" charset="0"/>
                        </a:rPr>
                        <a:t>Cell Temperature25</a:t>
                      </a:r>
                      <a:r>
                        <a:rPr lang="zh-CN" sz="900" kern="100" dirty="0">
                          <a:latin typeface="Times New Roman" pitchFamily="18" charset="0"/>
                          <a:ea typeface="宋体"/>
                          <a:cs typeface="Times New Roman" pitchFamily="18" charset="0"/>
                        </a:rPr>
                        <a:t>℃</a:t>
                      </a:r>
                      <a:r>
                        <a:rPr lang="zh-CN" sz="900" kern="100" dirty="0">
                          <a:solidFill>
                            <a:schemeClr val="tx1"/>
                          </a:solidFill>
                          <a:latin typeface="Times New Roman" pitchFamily="18" charset="0"/>
                          <a:ea typeface="宋体"/>
                          <a:cs typeface="Times New Roman" pitchFamily="18" charset="0"/>
                        </a:rPr>
                        <a:t>，</a:t>
                      </a:r>
                      <a:r>
                        <a:rPr lang="en-US" sz="900" kern="100" dirty="0">
                          <a:solidFill>
                            <a:schemeClr val="tx1"/>
                          </a:solidFill>
                          <a:latin typeface="Times New Roman" pitchFamily="18" charset="0"/>
                          <a:ea typeface="宋体"/>
                          <a:cs typeface="Times New Roman" pitchFamily="18" charset="0"/>
                        </a:rPr>
                        <a:t>AM1.5G</a:t>
                      </a:r>
                      <a:endParaRPr lang="zh-CN" sz="900" kern="100" dirty="0">
                        <a:solidFill>
                          <a:schemeClr val="tx1"/>
                        </a:solidFill>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1"/>
                  </a:ext>
                </a:extLst>
              </a:tr>
              <a:tr h="258632">
                <a:tc>
                  <a:txBody>
                    <a:bodyPr/>
                    <a:lstStyle/>
                    <a:p>
                      <a:pPr indent="266700" algn="l">
                        <a:spcAft>
                          <a:spcPts val="0"/>
                        </a:spcAft>
                      </a:pPr>
                      <a:r>
                        <a:rPr lang="en-US" sz="900" kern="100">
                          <a:latin typeface="Times New Roman" pitchFamily="18" charset="0"/>
                          <a:ea typeface="宋体"/>
                          <a:cs typeface="Times New Roman" pitchFamily="18" charset="0"/>
                        </a:rPr>
                        <a:t>Maximum System Voltage</a:t>
                      </a:r>
                      <a:endParaRPr lang="zh-CN"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gridSpan="2">
                  <a:txBody>
                    <a:bodyPr/>
                    <a:lstStyle/>
                    <a:p>
                      <a:endParaRPr lang="zh-CN" altLang="en-US"/>
                    </a:p>
                  </a:txBody>
                  <a:tcPr marL="57889" marR="57889" marT="0" marB="0" anchor="ctr">
                    <a:lnL>
                      <a:noFill/>
                    </a:lnL>
                    <a:lnR>
                      <a:noFill/>
                    </a:lnR>
                    <a:lnT>
                      <a:noFill/>
                    </a:lnT>
                    <a:lnB>
                      <a:noFill/>
                    </a:lnB>
                    <a:solidFill>
                      <a:srgbClr val="FFFFFF"/>
                    </a:solidFill>
                  </a:tcPr>
                </a:tc>
                <a:tc hMerge="1">
                  <a:txBody>
                    <a:bodyPr/>
                    <a:lstStyle/>
                    <a:p>
                      <a:pPr indent="266700" algn="ctr">
                        <a:spcAft>
                          <a:spcPts val="0"/>
                        </a:spcAft>
                      </a:pPr>
                      <a:endParaRPr lang="en-US"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gridSpan="5">
                  <a:txBody>
                    <a:bodyPr/>
                    <a:lstStyle/>
                    <a:p>
                      <a:pPr indent="266700" algn="ctr">
                        <a:spcAft>
                          <a:spcPts val="0"/>
                        </a:spcAft>
                      </a:pPr>
                      <a:r>
                        <a:rPr lang="en-US" sz="900" kern="100" dirty="0">
                          <a:latin typeface="Times New Roman" pitchFamily="18" charset="0"/>
                          <a:ea typeface="宋体"/>
                          <a:cs typeface="Times New Roman" pitchFamily="18" charset="0"/>
                        </a:rPr>
                        <a:t>1000V/1500V DC(IEC)</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2"/>
                  </a:ext>
                </a:extLst>
              </a:tr>
              <a:tr h="258632">
                <a:tc>
                  <a:txBody>
                    <a:bodyPr/>
                    <a:lstStyle/>
                    <a:p>
                      <a:pPr indent="266700" algn="l">
                        <a:spcAft>
                          <a:spcPts val="0"/>
                        </a:spcAft>
                      </a:pPr>
                      <a:r>
                        <a:rPr lang="en-US" sz="900" kern="100">
                          <a:latin typeface="Times New Roman" pitchFamily="18" charset="0"/>
                          <a:ea typeface="宋体"/>
                          <a:cs typeface="Times New Roman" pitchFamily="18" charset="0"/>
                        </a:rPr>
                        <a:t>Operating Temperature</a:t>
                      </a:r>
                      <a:endParaRPr lang="zh-CN"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gridSpan="2">
                  <a:txBody>
                    <a:bodyPr/>
                    <a:lstStyle/>
                    <a:p>
                      <a:endParaRPr lang="zh-CN" altLang="en-US"/>
                    </a:p>
                  </a:txBody>
                  <a:tcPr marL="57889" marR="57889" marT="0" marB="0" anchor="ctr">
                    <a:lnL>
                      <a:noFill/>
                    </a:lnL>
                    <a:lnR>
                      <a:noFill/>
                    </a:lnR>
                    <a:lnT>
                      <a:noFill/>
                    </a:lnT>
                    <a:lnB>
                      <a:noFill/>
                    </a:lnB>
                    <a:solidFill>
                      <a:srgbClr val="F2F2F2"/>
                    </a:solidFill>
                  </a:tcPr>
                </a:tc>
                <a:tc hMerge="1">
                  <a:txBody>
                    <a:bodyPr/>
                    <a:lstStyle/>
                    <a:p>
                      <a:pPr indent="266700" algn="ctr">
                        <a:spcAft>
                          <a:spcPts val="0"/>
                        </a:spcAft>
                      </a:pPr>
                      <a:endParaRPr lang="en-US"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dirty="0">
                          <a:latin typeface="Times New Roman" pitchFamily="18" charset="0"/>
                          <a:ea typeface="宋体"/>
                          <a:cs typeface="Times New Roman" pitchFamily="18" charset="0"/>
                        </a:rPr>
                        <a:t>-40</a:t>
                      </a:r>
                      <a:r>
                        <a:rPr lang="zh-CN" sz="900" kern="100" dirty="0">
                          <a:latin typeface="Times New Roman" pitchFamily="18" charset="0"/>
                          <a:ea typeface="宋体"/>
                          <a:cs typeface="Times New Roman" pitchFamily="18" charset="0"/>
                        </a:rPr>
                        <a:t>℃∽</a:t>
                      </a:r>
                      <a:r>
                        <a:rPr lang="en-US" sz="900" kern="100" dirty="0">
                          <a:latin typeface="Times New Roman" pitchFamily="18" charset="0"/>
                          <a:ea typeface="宋体"/>
                          <a:cs typeface="Times New Roman" pitchFamily="18" charset="0"/>
                        </a:rPr>
                        <a:t>+85</a:t>
                      </a:r>
                      <a:r>
                        <a:rPr lang="zh-CN" sz="900" kern="100" dirty="0">
                          <a:latin typeface="Times New Roman" pitchFamily="18" charset="0"/>
                          <a:ea typeface="宋体"/>
                          <a:cs typeface="Times New Roman" pitchFamily="18" charset="0"/>
                        </a:rPr>
                        <a:t>℃</a:t>
                      </a: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3"/>
                  </a:ext>
                </a:extLst>
              </a:tr>
              <a:tr h="262023">
                <a:tc gridSpan="8">
                  <a:txBody>
                    <a:bodyPr/>
                    <a:lstStyle/>
                    <a:p>
                      <a:pPr indent="266700" algn="l">
                        <a:spcAft>
                          <a:spcPts val="0"/>
                        </a:spcAft>
                      </a:pPr>
                      <a:r>
                        <a:rPr lang="en-US" sz="900" kern="100" dirty="0">
                          <a:latin typeface="Times New Roman" pitchFamily="18" charset="0"/>
                          <a:ea typeface="宋体"/>
                          <a:cs typeface="Times New Roman" pitchFamily="18" charset="0"/>
                        </a:rPr>
                        <a:t>Type of Cell                                                                                                                                           Mono 156.75mm</a:t>
                      </a:r>
                      <a:r>
                        <a:rPr lang="zh-CN" sz="900" kern="100" dirty="0">
                          <a:latin typeface="Times New Roman" pitchFamily="18" charset="0"/>
                          <a:ea typeface="宋体"/>
                          <a:cs typeface="Times New Roman" pitchFamily="18" charset="0"/>
                        </a:rPr>
                        <a:t>×</a:t>
                      </a:r>
                      <a:r>
                        <a:rPr lang="en-US" sz="900" kern="100" dirty="0">
                          <a:latin typeface="Times New Roman" pitchFamily="18" charset="0"/>
                          <a:ea typeface="宋体"/>
                          <a:cs typeface="Times New Roman" pitchFamily="18" charset="0"/>
                        </a:rPr>
                        <a:t>78.375mm 72/6</a:t>
                      </a:r>
                      <a:r>
                        <a:rPr lang="zh-CN" sz="900" kern="100" dirty="0">
                          <a:latin typeface="Times New Roman" pitchFamily="18" charset="0"/>
                          <a:ea typeface="宋体"/>
                          <a:cs typeface="Times New Roman" pitchFamily="18" charset="0"/>
                        </a:rPr>
                        <a:t>×</a:t>
                      </a:r>
                      <a:r>
                        <a:rPr lang="en-US" sz="900" kern="100" dirty="0">
                          <a:latin typeface="Times New Roman" pitchFamily="18" charset="0"/>
                          <a:ea typeface="宋体"/>
                          <a:cs typeface="Times New Roman" pitchFamily="18" charset="0"/>
                        </a:rPr>
                        <a:t>12</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4"/>
                  </a:ext>
                </a:extLst>
              </a:tr>
              <a:tr h="131011">
                <a:tc gridSpan="2">
                  <a:txBody>
                    <a:bodyPr/>
                    <a:lstStyle/>
                    <a:p>
                      <a:pPr indent="266700" algn="l">
                        <a:spcAft>
                          <a:spcPts val="0"/>
                        </a:spcAft>
                      </a:pPr>
                      <a:r>
                        <a:rPr lang="en-US" sz="900" kern="100">
                          <a:latin typeface="Times New Roman" pitchFamily="18" charset="0"/>
                          <a:ea typeface="宋体"/>
                          <a:cs typeface="Times New Roman" pitchFamily="18" charset="0"/>
                        </a:rPr>
                        <a:t>Weight</a:t>
                      </a:r>
                      <a:endParaRPr lang="zh-CN"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a:txBody>
                    <a:bodyPr/>
                    <a:lstStyle/>
                    <a:p>
                      <a:pPr indent="266700" algn="ctr">
                        <a:spcAft>
                          <a:spcPts val="0"/>
                        </a:spcAft>
                      </a:pPr>
                      <a:endParaRPr lang="en-US"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dirty="0">
                          <a:latin typeface="Times New Roman" pitchFamily="18" charset="0"/>
                          <a:ea typeface="宋体"/>
                          <a:cs typeface="Times New Roman" pitchFamily="18" charset="0"/>
                        </a:rPr>
                        <a:t>22.3Kg</a:t>
                      </a:r>
                      <a:r>
                        <a:rPr lang="zh-CN" sz="900" kern="100" dirty="0">
                          <a:latin typeface="Times New Roman" pitchFamily="18" charset="0"/>
                          <a:ea typeface="宋体"/>
                          <a:cs typeface="Times New Roman" pitchFamily="18" charset="0"/>
                        </a:rPr>
                        <a:t>±</a:t>
                      </a:r>
                      <a:r>
                        <a:rPr lang="en-US" sz="900" kern="100" dirty="0">
                          <a:latin typeface="Times New Roman" pitchFamily="18" charset="0"/>
                          <a:ea typeface="宋体"/>
                          <a:cs typeface="Times New Roman" pitchFamily="18" charset="0"/>
                        </a:rPr>
                        <a:t>3%</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5"/>
                  </a:ext>
                </a:extLst>
              </a:tr>
              <a:tr h="269300">
                <a:tc gridSpan="8">
                  <a:txBody>
                    <a:bodyPr/>
                    <a:lstStyle/>
                    <a:p>
                      <a:pPr indent="266700" algn="l">
                        <a:spcAft>
                          <a:spcPts val="0"/>
                        </a:spcAft>
                      </a:pPr>
                      <a:r>
                        <a:rPr lang="en-US" sz="900" kern="100" dirty="0">
                          <a:latin typeface="Times New Roman" pitchFamily="18" charset="0"/>
                          <a:ea typeface="宋体"/>
                          <a:cs typeface="Times New Roman" pitchFamily="18" charset="0"/>
                        </a:rPr>
                        <a:t>Dimension                                                                                                                                             1979</a:t>
                      </a:r>
                      <a:r>
                        <a:rPr lang="zh-CN" sz="900" kern="100" dirty="0">
                          <a:latin typeface="Times New Roman" pitchFamily="18" charset="0"/>
                          <a:ea typeface="宋体"/>
                          <a:cs typeface="Times New Roman" pitchFamily="18" charset="0"/>
                        </a:rPr>
                        <a:t>±</a:t>
                      </a:r>
                      <a:r>
                        <a:rPr lang="en-US" sz="900" kern="100" dirty="0">
                          <a:latin typeface="Times New Roman" pitchFamily="18" charset="0"/>
                          <a:ea typeface="宋体"/>
                          <a:cs typeface="Times New Roman" pitchFamily="18" charset="0"/>
                        </a:rPr>
                        <a:t>2mm</a:t>
                      </a:r>
                      <a:r>
                        <a:rPr lang="zh-CN" sz="900" kern="100" dirty="0">
                          <a:latin typeface="Times New Roman" pitchFamily="18" charset="0"/>
                          <a:ea typeface="宋体"/>
                          <a:cs typeface="Times New Roman" pitchFamily="18" charset="0"/>
                        </a:rPr>
                        <a:t>×</a:t>
                      </a:r>
                      <a:r>
                        <a:rPr lang="en-US" sz="900" kern="100" dirty="0">
                          <a:latin typeface="Times New Roman" pitchFamily="18" charset="0"/>
                          <a:ea typeface="宋体"/>
                          <a:cs typeface="Times New Roman" pitchFamily="18" charset="0"/>
                        </a:rPr>
                        <a:t>1002</a:t>
                      </a:r>
                      <a:r>
                        <a:rPr lang="zh-CN" sz="900" kern="100" dirty="0">
                          <a:latin typeface="Times New Roman" pitchFamily="18" charset="0"/>
                          <a:ea typeface="宋体"/>
                          <a:cs typeface="Times New Roman" pitchFamily="18" charset="0"/>
                        </a:rPr>
                        <a:t>±</a:t>
                      </a:r>
                      <a:r>
                        <a:rPr lang="en-US" sz="900" kern="100" dirty="0">
                          <a:latin typeface="Times New Roman" pitchFamily="18" charset="0"/>
                          <a:ea typeface="宋体"/>
                          <a:cs typeface="Times New Roman" pitchFamily="18" charset="0"/>
                        </a:rPr>
                        <a:t>2mm</a:t>
                      </a:r>
                      <a:r>
                        <a:rPr lang="zh-CN" sz="900" kern="100" dirty="0">
                          <a:latin typeface="Times New Roman" pitchFamily="18" charset="0"/>
                          <a:ea typeface="宋体"/>
                          <a:cs typeface="Times New Roman" pitchFamily="18" charset="0"/>
                        </a:rPr>
                        <a:t>×</a:t>
                      </a:r>
                      <a:r>
                        <a:rPr lang="en-US" sz="900" kern="100" dirty="0">
                          <a:latin typeface="Times New Roman" pitchFamily="18" charset="0"/>
                          <a:ea typeface="宋体"/>
                          <a:cs typeface="Times New Roman" pitchFamily="18" charset="0"/>
                        </a:rPr>
                        <a:t>40</a:t>
                      </a:r>
                      <a:r>
                        <a:rPr lang="zh-CN" sz="900" kern="100" dirty="0">
                          <a:latin typeface="Times New Roman" pitchFamily="18" charset="0"/>
                          <a:ea typeface="宋体"/>
                          <a:cs typeface="Times New Roman" pitchFamily="18" charset="0"/>
                        </a:rPr>
                        <a:t>±</a:t>
                      </a:r>
                      <a:r>
                        <a:rPr lang="en-US" sz="900" kern="100" dirty="0">
                          <a:latin typeface="Times New Roman" pitchFamily="18" charset="0"/>
                          <a:ea typeface="宋体"/>
                          <a:cs typeface="Times New Roman" pitchFamily="18" charset="0"/>
                        </a:rPr>
                        <a:t>1mm</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6"/>
                  </a:ext>
                </a:extLst>
              </a:tr>
              <a:tr h="131011">
                <a:tc gridSpan="2">
                  <a:txBody>
                    <a:bodyPr/>
                    <a:lstStyle/>
                    <a:p>
                      <a:pPr indent="266700" algn="l">
                        <a:spcAft>
                          <a:spcPts val="0"/>
                        </a:spcAft>
                      </a:pPr>
                      <a:r>
                        <a:rPr lang="en-US" sz="900" kern="100">
                          <a:latin typeface="Times New Roman" pitchFamily="18" charset="0"/>
                          <a:ea typeface="宋体"/>
                          <a:cs typeface="Times New Roman" pitchFamily="18" charset="0"/>
                        </a:rPr>
                        <a:t>Packging</a:t>
                      </a:r>
                      <a:endParaRPr lang="zh-CN"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a:txBody>
                    <a:bodyPr/>
                    <a:lstStyle/>
                    <a:p>
                      <a:pPr indent="266700" algn="ctr">
                        <a:spcAft>
                          <a:spcPts val="0"/>
                        </a:spcAft>
                      </a:pPr>
                      <a:endParaRPr lang="en-US"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dirty="0">
                          <a:latin typeface="Times New Roman" pitchFamily="18" charset="0"/>
                          <a:ea typeface="宋体"/>
                          <a:cs typeface="Times New Roman" pitchFamily="18" charset="0"/>
                        </a:rPr>
                        <a:t>Each box capacity: 27 </a:t>
                      </a:r>
                      <a:r>
                        <a:rPr lang="en-US" sz="900" kern="100" dirty="0" err="1">
                          <a:latin typeface="Times New Roman" pitchFamily="18" charset="0"/>
                          <a:ea typeface="宋体"/>
                          <a:cs typeface="Times New Roman" pitchFamily="18" charset="0"/>
                        </a:rPr>
                        <a:t>pcs</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7"/>
                  </a:ext>
                </a:extLst>
              </a:tr>
            </a:tbl>
          </a:graphicData>
        </a:graphic>
      </p:graphicFrame>
      <p:pic>
        <p:nvPicPr>
          <p:cNvPr id="3074" name="Picture 2"/>
          <p:cNvPicPr>
            <a:picLocks noChangeAspect="1" noChangeArrowheads="1"/>
          </p:cNvPicPr>
          <p:nvPr/>
        </p:nvPicPr>
        <p:blipFill>
          <a:blip r:embed="rId3" cstate="print"/>
          <a:srcRect/>
          <a:stretch>
            <a:fillRect/>
          </a:stretch>
        </p:blipFill>
        <p:spPr bwMode="auto">
          <a:xfrm>
            <a:off x="3095836" y="5085236"/>
            <a:ext cx="2160239" cy="1713292"/>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6192180" y="5085185"/>
            <a:ext cx="2093196" cy="1728191"/>
          </a:xfrm>
          <a:prstGeom prst="rect">
            <a:avLst/>
          </a:prstGeom>
          <a:noFill/>
          <a:ln w="9525">
            <a:noFill/>
            <a:miter lim="800000"/>
            <a:headEnd/>
            <a:tailEnd/>
          </a:ln>
        </p:spPr>
      </p:pic>
      <p:pic>
        <p:nvPicPr>
          <p:cNvPr id="12" name="图片 11"/>
          <p:cNvPicPr/>
          <p:nvPr/>
        </p:nvPicPr>
        <p:blipFill>
          <a:blip r:embed="rId5" cstate="print">
            <a:extLst>
              <a:ext uri="{28A0092B-C50C-407E-A947-70E740481C1C}">
                <a14:useLocalDpi xmlns:a14="http://schemas.microsoft.com/office/drawing/2010/main" val="0"/>
              </a:ext>
            </a:extLst>
          </a:blip>
          <a:stretch>
            <a:fillRect/>
          </a:stretch>
        </p:blipFill>
        <p:spPr>
          <a:xfrm>
            <a:off x="1259632" y="5057005"/>
            <a:ext cx="1080120" cy="174720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2051720" y="116632"/>
            <a:ext cx="4873450"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1F497D"/>
                </a:solidFill>
                <a:effectLst/>
                <a:latin typeface="黑体" pitchFamily="49" charset="-122"/>
                <a:ea typeface="黑体" pitchFamily="49" charset="-122"/>
                <a:cs typeface="Times New Roman" pitchFamily="18" charset="0"/>
              </a:rPr>
              <a:t>TYL320-340MH2-60</a:t>
            </a:r>
            <a:r>
              <a:rPr kumimoji="0" lang="zh-CN" altLang="en-US" sz="1600" b="1" i="0" u="none" strike="noStrike" cap="none" normalizeH="0" baseline="0" dirty="0">
                <a:ln>
                  <a:noFill/>
                </a:ln>
                <a:solidFill>
                  <a:srgbClr val="1F497D"/>
                </a:solidFill>
                <a:effectLst/>
                <a:latin typeface="黑体" pitchFamily="49" charset="-122"/>
                <a:ea typeface="黑体" pitchFamily="49" charset="-122"/>
                <a:cs typeface="Times New Roman" pitchFamily="18" charset="0"/>
              </a:rPr>
              <a:t> </a:t>
            </a:r>
            <a:r>
              <a:rPr kumimoji="0" lang="en-US" altLang="zh-CN" sz="1600" b="1" i="0" u="none" strike="noStrike" cap="none" normalizeH="0" baseline="0" dirty="0" err="1">
                <a:ln>
                  <a:noFill/>
                </a:ln>
                <a:solidFill>
                  <a:srgbClr val="1F497D"/>
                </a:solidFill>
                <a:effectLst/>
                <a:latin typeface="黑体" pitchFamily="49" charset="-122"/>
                <a:ea typeface="黑体" pitchFamily="49" charset="-122"/>
                <a:cs typeface="Times New Roman" pitchFamily="18" charset="0"/>
              </a:rPr>
              <a:t>Monocrystalline</a:t>
            </a:r>
            <a:r>
              <a:rPr kumimoji="0" lang="en-US" altLang="zh-CN" sz="1600" b="1" i="0" u="none" strike="noStrike" cap="none" normalizeH="0" dirty="0">
                <a:ln>
                  <a:noFill/>
                </a:ln>
                <a:solidFill>
                  <a:srgbClr val="1F497D"/>
                </a:solidFill>
                <a:effectLst/>
                <a:latin typeface="黑体" pitchFamily="49" charset="-122"/>
                <a:ea typeface="黑体" pitchFamily="49" charset="-122"/>
                <a:cs typeface="Times New Roman" pitchFamily="18" charset="0"/>
              </a:rPr>
              <a:t> Solar Module</a:t>
            </a:r>
            <a:endParaRPr kumimoji="0" lang="zh-CN" altLang="en-US" sz="1800"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sp>
        <p:nvSpPr>
          <p:cNvPr id="2150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9" name="表格 8"/>
          <p:cNvGraphicFramePr>
            <a:graphicFrameLocks noGrp="1"/>
          </p:cNvGraphicFramePr>
          <p:nvPr/>
        </p:nvGraphicFramePr>
        <p:xfrm>
          <a:off x="683568" y="476672"/>
          <a:ext cx="7853548" cy="4435181"/>
        </p:xfrm>
        <a:graphic>
          <a:graphicData uri="http://schemas.openxmlformats.org/drawingml/2006/table">
            <a:tbl>
              <a:tblPr/>
              <a:tblGrid>
                <a:gridCol w="2398265">
                  <a:extLst>
                    <a:ext uri="{9D8B030D-6E8A-4147-A177-3AD203B41FA5}">
                      <a16:colId xmlns:a16="http://schemas.microsoft.com/office/drawing/2014/main" val="20000"/>
                    </a:ext>
                  </a:extLst>
                </a:gridCol>
                <a:gridCol w="180874">
                  <a:extLst>
                    <a:ext uri="{9D8B030D-6E8A-4147-A177-3AD203B41FA5}">
                      <a16:colId xmlns:a16="http://schemas.microsoft.com/office/drawing/2014/main" val="20001"/>
                    </a:ext>
                  </a:extLst>
                </a:gridCol>
                <a:gridCol w="860236">
                  <a:extLst>
                    <a:ext uri="{9D8B030D-6E8A-4147-A177-3AD203B41FA5}">
                      <a16:colId xmlns:a16="http://schemas.microsoft.com/office/drawing/2014/main" val="20002"/>
                    </a:ext>
                  </a:extLst>
                </a:gridCol>
                <a:gridCol w="1133446">
                  <a:extLst>
                    <a:ext uri="{9D8B030D-6E8A-4147-A177-3AD203B41FA5}">
                      <a16:colId xmlns:a16="http://schemas.microsoft.com/office/drawing/2014/main" val="20003"/>
                    </a:ext>
                  </a:extLst>
                </a:gridCol>
                <a:gridCol w="1092017">
                  <a:extLst>
                    <a:ext uri="{9D8B030D-6E8A-4147-A177-3AD203B41FA5}">
                      <a16:colId xmlns:a16="http://schemas.microsoft.com/office/drawing/2014/main" val="20004"/>
                    </a:ext>
                  </a:extLst>
                </a:gridCol>
                <a:gridCol w="1023766">
                  <a:extLst>
                    <a:ext uri="{9D8B030D-6E8A-4147-A177-3AD203B41FA5}">
                      <a16:colId xmlns:a16="http://schemas.microsoft.com/office/drawing/2014/main" val="20005"/>
                    </a:ext>
                  </a:extLst>
                </a:gridCol>
                <a:gridCol w="1023766">
                  <a:extLst>
                    <a:ext uri="{9D8B030D-6E8A-4147-A177-3AD203B41FA5}">
                      <a16:colId xmlns:a16="http://schemas.microsoft.com/office/drawing/2014/main" val="20006"/>
                    </a:ext>
                  </a:extLst>
                </a:gridCol>
                <a:gridCol w="141178">
                  <a:extLst>
                    <a:ext uri="{9D8B030D-6E8A-4147-A177-3AD203B41FA5}">
                      <a16:colId xmlns:a16="http://schemas.microsoft.com/office/drawing/2014/main" val="20007"/>
                    </a:ext>
                  </a:extLst>
                </a:gridCol>
              </a:tblGrid>
              <a:tr h="262023">
                <a:tc>
                  <a:txBody>
                    <a:bodyPr/>
                    <a:lstStyle/>
                    <a:p>
                      <a:pPr indent="266700" algn="l">
                        <a:spcAft>
                          <a:spcPts val="0"/>
                        </a:spcAft>
                      </a:pPr>
                      <a:r>
                        <a:rPr lang="en-US" sz="900" kern="100" dirty="0">
                          <a:latin typeface="Times New Roman" pitchFamily="18" charset="0"/>
                          <a:ea typeface="宋体"/>
                          <a:cs typeface="Times New Roman" pitchFamily="18" charset="0"/>
                        </a:rPr>
                        <a:t>Module</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gridSpan="2">
                  <a:txBody>
                    <a:bodyPr/>
                    <a:lstStyle/>
                    <a:p>
                      <a:pPr indent="266700" algn="l">
                        <a:spcAft>
                          <a:spcPts val="0"/>
                        </a:spcAft>
                      </a:pPr>
                      <a:r>
                        <a:rPr lang="en-US" sz="900" kern="100" dirty="0">
                          <a:latin typeface="Times New Roman" pitchFamily="18" charset="0"/>
                          <a:ea typeface="宋体"/>
                          <a:cs typeface="Times New Roman" pitchFamily="18" charset="0"/>
                        </a:rPr>
                        <a:t>TYL320MH2</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hMerge="1">
                  <a:txBody>
                    <a:bodyPr/>
                    <a:lstStyle/>
                    <a:p>
                      <a:pPr indent="266700" algn="l">
                        <a:spcAft>
                          <a:spcPts val="0"/>
                        </a:spcAft>
                      </a:pP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Times New Roman" pitchFamily="18" charset="0"/>
                          <a:ea typeface="宋体"/>
                          <a:cs typeface="Times New Roman" pitchFamily="18" charset="0"/>
                        </a:rPr>
                        <a:t>TYL325MH2</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Times New Roman" pitchFamily="18" charset="0"/>
                          <a:ea typeface="宋体"/>
                          <a:cs typeface="Times New Roman" pitchFamily="18" charset="0"/>
                        </a:rPr>
                        <a:t>TYL330MH2</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Times New Roman" pitchFamily="18" charset="0"/>
                          <a:ea typeface="宋体"/>
                          <a:cs typeface="Times New Roman" pitchFamily="18" charset="0"/>
                        </a:rPr>
                        <a:t>TYL335MH2</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Times New Roman" pitchFamily="18" charset="0"/>
                          <a:ea typeface="宋体"/>
                          <a:cs typeface="Times New Roman" pitchFamily="18" charset="0"/>
                        </a:rPr>
                        <a:t>TYL340MH2</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extLst>
                  <a:ext uri="{0D108BD9-81ED-4DB2-BD59-A6C34878D82A}">
                    <a16:rowId xmlns:a16="http://schemas.microsoft.com/office/drawing/2014/main" val="10000"/>
                  </a:ext>
                </a:extLst>
              </a:tr>
              <a:tr h="131011">
                <a:tc>
                  <a:txBody>
                    <a:bodyPr/>
                    <a:lstStyle/>
                    <a:p>
                      <a:pPr indent="266700" algn="l">
                        <a:spcAft>
                          <a:spcPts val="0"/>
                        </a:spcAft>
                      </a:pPr>
                      <a:r>
                        <a:rPr lang="en-US" sz="900" kern="100" dirty="0">
                          <a:latin typeface="Times New Roman" pitchFamily="18" charset="0"/>
                          <a:ea typeface="宋体"/>
                          <a:cs typeface="Times New Roman" pitchFamily="18" charset="0"/>
                        </a:rPr>
                        <a:t>Maximum Power(</a:t>
                      </a:r>
                      <a:r>
                        <a:rPr lang="en-US" sz="900" kern="100" dirty="0" err="1">
                          <a:latin typeface="Times New Roman" pitchFamily="18" charset="0"/>
                          <a:ea typeface="宋体"/>
                          <a:cs typeface="Times New Roman" pitchFamily="18" charset="0"/>
                        </a:rPr>
                        <a:t>Pmax</a:t>
                      </a:r>
                      <a:r>
                        <a:rPr lang="en-US" sz="900" kern="100" dirty="0">
                          <a:latin typeface="Times New Roman" pitchFamily="18" charset="0"/>
                          <a:ea typeface="宋体"/>
                          <a:cs typeface="Times New Roman" pitchFamily="18" charset="0"/>
                        </a:rPr>
                        <a:t>)[W]</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gridSpan="2">
                  <a:txBody>
                    <a:bodyPr/>
                    <a:lstStyle/>
                    <a:p>
                      <a:pPr indent="266700" algn="ctr">
                        <a:spcAft>
                          <a:spcPts val="0"/>
                        </a:spcAft>
                      </a:pPr>
                      <a:r>
                        <a:rPr lang="en-US" altLang="zh-CN" sz="900" kern="100" dirty="0">
                          <a:latin typeface="Times New Roman" pitchFamily="18" charset="0"/>
                          <a:ea typeface="宋体"/>
                          <a:cs typeface="Times New Roman" pitchFamily="18" charset="0"/>
                        </a:rPr>
                        <a:t>320</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hMerge="1">
                  <a:txBody>
                    <a:bodyPr/>
                    <a:lstStyle/>
                    <a:p>
                      <a:pPr indent="266700" algn="ctr">
                        <a:spcAft>
                          <a:spcPts val="0"/>
                        </a:spcAft>
                      </a:pP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325</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330</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335</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340</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extLst>
                  <a:ext uri="{0D108BD9-81ED-4DB2-BD59-A6C34878D82A}">
                    <a16:rowId xmlns:a16="http://schemas.microsoft.com/office/drawing/2014/main" val="10001"/>
                  </a:ext>
                </a:extLst>
              </a:tr>
              <a:tr h="262023">
                <a:tc>
                  <a:txBody>
                    <a:bodyPr/>
                    <a:lstStyle/>
                    <a:p>
                      <a:pPr indent="266700" algn="l">
                        <a:spcAft>
                          <a:spcPts val="0"/>
                        </a:spcAft>
                      </a:pPr>
                      <a:r>
                        <a:rPr lang="en-US" sz="900" kern="100" dirty="0">
                          <a:latin typeface="Times New Roman" pitchFamily="18" charset="0"/>
                          <a:ea typeface="宋体"/>
                          <a:cs typeface="Times New Roman" pitchFamily="18" charset="0"/>
                        </a:rPr>
                        <a:t>Open Circuit Voltage(Voc)[V]</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gridSpan="2">
                  <a:txBody>
                    <a:bodyPr/>
                    <a:lstStyle/>
                    <a:p>
                      <a:pPr indent="266700" algn="ctr">
                        <a:spcAft>
                          <a:spcPts val="0"/>
                        </a:spcAft>
                      </a:pPr>
                      <a:r>
                        <a:rPr lang="en-US" altLang="zh-CN" sz="900" kern="100" dirty="0">
                          <a:latin typeface="Times New Roman" pitchFamily="18" charset="0"/>
                          <a:ea typeface="宋体"/>
                          <a:cs typeface="Times New Roman" pitchFamily="18" charset="0"/>
                        </a:rPr>
                        <a:t>40.27</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hMerge="1">
                  <a:txBody>
                    <a:bodyPr/>
                    <a:lstStyle/>
                    <a:p>
                      <a:pPr indent="266700" algn="ctr">
                        <a:spcAft>
                          <a:spcPts val="0"/>
                        </a:spcAft>
                      </a:pP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40.56</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40.84</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41.12</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41.36</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extLst>
                  <a:ext uri="{0D108BD9-81ED-4DB2-BD59-A6C34878D82A}">
                    <a16:rowId xmlns:a16="http://schemas.microsoft.com/office/drawing/2014/main" val="10002"/>
                  </a:ext>
                </a:extLst>
              </a:tr>
              <a:tr h="262023">
                <a:tc>
                  <a:txBody>
                    <a:bodyPr/>
                    <a:lstStyle/>
                    <a:p>
                      <a:pPr indent="266700" algn="l">
                        <a:spcAft>
                          <a:spcPts val="0"/>
                        </a:spcAft>
                      </a:pPr>
                      <a:r>
                        <a:rPr lang="en-US" sz="900" kern="100" dirty="0">
                          <a:latin typeface="Times New Roman" pitchFamily="18" charset="0"/>
                          <a:ea typeface="宋体"/>
                          <a:cs typeface="Times New Roman" pitchFamily="18" charset="0"/>
                        </a:rPr>
                        <a:t>Maximum Power Voltage(</a:t>
                      </a:r>
                      <a:r>
                        <a:rPr lang="en-US" sz="900" kern="100" dirty="0" err="1">
                          <a:latin typeface="Times New Roman" pitchFamily="18" charset="0"/>
                          <a:ea typeface="宋体"/>
                          <a:cs typeface="Times New Roman" pitchFamily="18" charset="0"/>
                        </a:rPr>
                        <a:t>Vmp</a:t>
                      </a:r>
                      <a:r>
                        <a:rPr lang="en-US" sz="900" kern="100" dirty="0">
                          <a:latin typeface="Times New Roman" pitchFamily="18" charset="0"/>
                          <a:ea typeface="宋体"/>
                          <a:cs typeface="Times New Roman" pitchFamily="18" charset="0"/>
                        </a:rPr>
                        <a:t>)[V]</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gridSpan="2">
                  <a:txBody>
                    <a:bodyPr/>
                    <a:lstStyle/>
                    <a:p>
                      <a:pPr indent="266700" algn="ctr">
                        <a:spcAft>
                          <a:spcPts val="0"/>
                        </a:spcAft>
                      </a:pPr>
                      <a:r>
                        <a:rPr lang="en-US" altLang="zh-CN" sz="900" kern="100" dirty="0">
                          <a:latin typeface="Times New Roman" pitchFamily="18" charset="0"/>
                          <a:ea typeface="宋体"/>
                          <a:cs typeface="Times New Roman" pitchFamily="18" charset="0"/>
                        </a:rPr>
                        <a:t>33.62</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hMerge="1">
                  <a:txBody>
                    <a:bodyPr/>
                    <a:lstStyle/>
                    <a:p>
                      <a:pPr indent="266700" algn="ctr">
                        <a:spcAft>
                          <a:spcPts val="0"/>
                        </a:spcAft>
                      </a:pP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33.87</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34.13</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34.36</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34.63</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extLst>
                  <a:ext uri="{0D108BD9-81ED-4DB2-BD59-A6C34878D82A}">
                    <a16:rowId xmlns:a16="http://schemas.microsoft.com/office/drawing/2014/main" val="10003"/>
                  </a:ext>
                </a:extLst>
              </a:tr>
              <a:tr h="262023">
                <a:tc>
                  <a:txBody>
                    <a:bodyPr/>
                    <a:lstStyle/>
                    <a:p>
                      <a:pPr indent="266700" algn="l">
                        <a:spcAft>
                          <a:spcPts val="0"/>
                        </a:spcAft>
                      </a:pPr>
                      <a:r>
                        <a:rPr lang="en-US" sz="900" kern="100" dirty="0">
                          <a:latin typeface="Times New Roman" pitchFamily="18" charset="0"/>
                          <a:ea typeface="宋体"/>
                          <a:cs typeface="Times New Roman" pitchFamily="18" charset="0"/>
                        </a:rPr>
                        <a:t>Short Circuit Current(</a:t>
                      </a:r>
                      <a:r>
                        <a:rPr lang="en-US" sz="900" kern="100" dirty="0" err="1">
                          <a:latin typeface="Times New Roman" pitchFamily="18" charset="0"/>
                          <a:ea typeface="宋体"/>
                          <a:cs typeface="Times New Roman" pitchFamily="18" charset="0"/>
                        </a:rPr>
                        <a:t>Isc</a:t>
                      </a:r>
                      <a:r>
                        <a:rPr lang="en-US" sz="900" kern="100" dirty="0">
                          <a:latin typeface="Times New Roman" pitchFamily="18" charset="0"/>
                          <a:ea typeface="宋体"/>
                          <a:cs typeface="Times New Roman" pitchFamily="18" charset="0"/>
                        </a:rPr>
                        <a:t>)[A]</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gridSpan="2">
                  <a:txBody>
                    <a:bodyPr/>
                    <a:lstStyle/>
                    <a:p>
                      <a:pPr indent="266700" algn="ctr">
                        <a:spcAft>
                          <a:spcPts val="0"/>
                        </a:spcAft>
                      </a:pPr>
                      <a:r>
                        <a:rPr lang="en-US" altLang="zh-CN" sz="900" kern="100" dirty="0">
                          <a:latin typeface="Times New Roman" pitchFamily="18" charset="0"/>
                          <a:ea typeface="宋体"/>
                          <a:cs typeface="Times New Roman" pitchFamily="18" charset="0"/>
                        </a:rPr>
                        <a:t>10.16</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hMerge="1">
                  <a:txBody>
                    <a:bodyPr/>
                    <a:lstStyle/>
                    <a:p>
                      <a:pPr indent="266700" algn="ctr">
                        <a:spcAft>
                          <a:spcPts val="0"/>
                        </a:spcAft>
                      </a:pP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10.23</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10.30</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10.38</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10.46</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extLst>
                  <a:ext uri="{0D108BD9-81ED-4DB2-BD59-A6C34878D82A}">
                    <a16:rowId xmlns:a16="http://schemas.microsoft.com/office/drawing/2014/main" val="10004"/>
                  </a:ext>
                </a:extLst>
              </a:tr>
              <a:tr h="262023">
                <a:tc>
                  <a:txBody>
                    <a:bodyPr/>
                    <a:lstStyle/>
                    <a:p>
                      <a:pPr indent="266700" algn="l">
                        <a:spcAft>
                          <a:spcPts val="0"/>
                        </a:spcAft>
                      </a:pPr>
                      <a:r>
                        <a:rPr lang="en-US" sz="900" kern="100" dirty="0">
                          <a:latin typeface="Times New Roman" pitchFamily="18" charset="0"/>
                          <a:ea typeface="宋体"/>
                          <a:cs typeface="Times New Roman" pitchFamily="18" charset="0"/>
                        </a:rPr>
                        <a:t>Maximum Power Current (Imp)[A]</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gridSpan="2">
                  <a:txBody>
                    <a:bodyPr/>
                    <a:lstStyle/>
                    <a:p>
                      <a:pPr indent="266700" algn="ctr">
                        <a:spcAft>
                          <a:spcPts val="0"/>
                        </a:spcAft>
                      </a:pPr>
                      <a:r>
                        <a:rPr lang="en-US" altLang="zh-CN" sz="900" kern="100" dirty="0">
                          <a:latin typeface="Times New Roman" pitchFamily="18" charset="0"/>
                          <a:ea typeface="宋体"/>
                          <a:cs typeface="Times New Roman" pitchFamily="18" charset="0"/>
                        </a:rPr>
                        <a:t>9.52</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hMerge="1">
                  <a:txBody>
                    <a:bodyPr/>
                    <a:lstStyle/>
                    <a:p>
                      <a:pPr indent="266700" algn="ctr">
                        <a:spcAft>
                          <a:spcPts val="0"/>
                        </a:spcAft>
                      </a:pP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9.60</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9.67</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9.75</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9.82</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extLst>
                  <a:ext uri="{0D108BD9-81ED-4DB2-BD59-A6C34878D82A}">
                    <a16:rowId xmlns:a16="http://schemas.microsoft.com/office/drawing/2014/main" val="10005"/>
                  </a:ext>
                </a:extLst>
              </a:tr>
              <a:tr h="262023">
                <a:tc>
                  <a:txBody>
                    <a:bodyPr/>
                    <a:lstStyle/>
                    <a:p>
                      <a:pPr indent="266700" algn="l">
                        <a:spcAft>
                          <a:spcPts val="0"/>
                        </a:spcAft>
                      </a:pPr>
                      <a:r>
                        <a:rPr lang="en-US" sz="900" kern="100">
                          <a:latin typeface="Times New Roman" pitchFamily="18" charset="0"/>
                          <a:ea typeface="宋体"/>
                          <a:cs typeface="Times New Roman" pitchFamily="18" charset="0"/>
                        </a:rPr>
                        <a:t>Module Efficiency STC[%]</a:t>
                      </a:r>
                      <a:endParaRPr lang="zh-CN"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gridSpan="2">
                  <a:txBody>
                    <a:bodyPr/>
                    <a:lstStyle/>
                    <a:p>
                      <a:pPr indent="266700" algn="ctr">
                        <a:spcAft>
                          <a:spcPts val="0"/>
                        </a:spcAft>
                      </a:pPr>
                      <a:r>
                        <a:rPr lang="en-US" altLang="zh-CN" sz="900" kern="100" dirty="0">
                          <a:latin typeface="Times New Roman" pitchFamily="18" charset="0"/>
                          <a:ea typeface="宋体"/>
                          <a:cs typeface="Times New Roman" pitchFamily="18" charset="0"/>
                        </a:rPr>
                        <a:t>19.2</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hMerge="1">
                  <a:txBody>
                    <a:bodyPr/>
                    <a:lstStyle/>
                    <a:p>
                      <a:pPr indent="266700" algn="ctr">
                        <a:spcAft>
                          <a:spcPts val="0"/>
                        </a:spcAft>
                      </a:pP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r>
                        <a:rPr lang="en-US" sz="900" kern="100" dirty="0">
                          <a:latin typeface="Times New Roman" pitchFamily="18" charset="0"/>
                          <a:ea typeface="宋体"/>
                          <a:cs typeface="Times New Roman" pitchFamily="18" charset="0"/>
                        </a:rPr>
                        <a:t>19.5</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19.8</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20.1</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r>
                        <a:rPr lang="en-US" altLang="zh-CN" sz="900" kern="100" dirty="0">
                          <a:latin typeface="Times New Roman" pitchFamily="18" charset="0"/>
                          <a:ea typeface="宋体"/>
                          <a:cs typeface="Times New Roman" pitchFamily="18" charset="0"/>
                        </a:rPr>
                        <a:t>20.4</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extLst>
                  <a:ext uri="{0D108BD9-81ED-4DB2-BD59-A6C34878D82A}">
                    <a16:rowId xmlns:a16="http://schemas.microsoft.com/office/drawing/2014/main" val="10006"/>
                  </a:ext>
                </a:extLst>
              </a:tr>
              <a:tr h="258632">
                <a:tc>
                  <a:txBody>
                    <a:bodyPr/>
                    <a:lstStyle/>
                    <a:p>
                      <a:pPr indent="266700" algn="l">
                        <a:spcAft>
                          <a:spcPts val="0"/>
                        </a:spcAft>
                      </a:pPr>
                      <a:r>
                        <a:rPr lang="en-US" sz="900" kern="100" dirty="0">
                          <a:latin typeface="Times New Roman" pitchFamily="18" charset="0"/>
                          <a:ea typeface="宋体"/>
                          <a:cs typeface="Times New Roman" pitchFamily="18" charset="0"/>
                        </a:rPr>
                        <a:t>Power Tolerance</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gridSpan="2">
                  <a:txBody>
                    <a:bodyPr/>
                    <a:lstStyle/>
                    <a:p>
                      <a:endParaRPr lang="zh-CN" altLang="en-US"/>
                    </a:p>
                  </a:txBody>
                  <a:tcPr marL="57889" marR="57889" marT="0" marB="0" anchor="ctr">
                    <a:lnL>
                      <a:noFill/>
                    </a:lnL>
                    <a:lnR>
                      <a:noFill/>
                    </a:lnR>
                    <a:lnT>
                      <a:noFill/>
                    </a:lnT>
                    <a:lnB>
                      <a:noFill/>
                    </a:lnB>
                    <a:solidFill>
                      <a:srgbClr val="F2F2F2"/>
                    </a:solidFill>
                  </a:tcPr>
                </a:tc>
                <a:tc hMerge="1">
                  <a:txBody>
                    <a:bodyPr/>
                    <a:lstStyle/>
                    <a:p>
                      <a:pPr indent="266700" algn="ctr">
                        <a:spcAft>
                          <a:spcPts val="0"/>
                        </a:spcAft>
                      </a:pPr>
                      <a:endParaRPr lang="en-US"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dirty="0">
                          <a:latin typeface="Times New Roman" pitchFamily="18" charset="0"/>
                          <a:ea typeface="宋体"/>
                          <a:cs typeface="Times New Roman" pitchFamily="18" charset="0"/>
                        </a:rPr>
                        <a:t>0</a:t>
                      </a:r>
                      <a:r>
                        <a:rPr lang="zh-CN" sz="900" kern="100" dirty="0">
                          <a:latin typeface="Times New Roman" pitchFamily="18" charset="0"/>
                          <a:ea typeface="宋体"/>
                          <a:cs typeface="Times New Roman" pitchFamily="18" charset="0"/>
                        </a:rPr>
                        <a:t>∽</a:t>
                      </a:r>
                      <a:r>
                        <a:rPr lang="en-US" sz="900" kern="100" dirty="0">
                          <a:latin typeface="Times New Roman" pitchFamily="18" charset="0"/>
                          <a:ea typeface="宋体"/>
                          <a:cs typeface="Times New Roman" pitchFamily="18" charset="0"/>
                        </a:rPr>
                        <a:t>+5W</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7"/>
                  </a:ext>
                </a:extLst>
              </a:tr>
              <a:tr h="262023">
                <a:tc>
                  <a:txBody>
                    <a:bodyPr/>
                    <a:lstStyle/>
                    <a:p>
                      <a:pPr indent="266700" algn="l">
                        <a:spcAft>
                          <a:spcPts val="0"/>
                        </a:spcAft>
                      </a:pPr>
                      <a:r>
                        <a:rPr lang="en-US" sz="900" kern="100" dirty="0">
                          <a:latin typeface="Times New Roman" pitchFamily="18" charset="0"/>
                          <a:ea typeface="宋体"/>
                          <a:cs typeface="Times New Roman" pitchFamily="18" charset="0"/>
                        </a:rPr>
                        <a:t>Temperature Coefficient of </a:t>
                      </a:r>
                      <a:r>
                        <a:rPr lang="en-US" sz="900" kern="100" dirty="0" err="1">
                          <a:latin typeface="Times New Roman" pitchFamily="18" charset="0"/>
                          <a:ea typeface="宋体"/>
                          <a:cs typeface="Times New Roman" pitchFamily="18" charset="0"/>
                        </a:rPr>
                        <a:t>Isc</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gridSpan="2">
                  <a:txBody>
                    <a:bodyPr/>
                    <a:lstStyle/>
                    <a:p>
                      <a:endParaRPr lang="zh-CN" altLang="en-US"/>
                    </a:p>
                  </a:txBody>
                  <a:tcPr marL="57889" marR="57889" marT="0" marB="0" anchor="ctr">
                    <a:lnL>
                      <a:noFill/>
                    </a:lnL>
                    <a:lnR>
                      <a:noFill/>
                    </a:lnR>
                    <a:lnT>
                      <a:noFill/>
                    </a:lnT>
                    <a:lnB>
                      <a:noFill/>
                    </a:lnB>
                    <a:solidFill>
                      <a:srgbClr val="FFFFFF"/>
                    </a:solidFill>
                  </a:tcPr>
                </a:tc>
                <a:tc hMerge="1">
                  <a:txBody>
                    <a:bodyPr/>
                    <a:lstStyle/>
                    <a:p>
                      <a:pPr indent="266700" algn="ctr">
                        <a:spcAft>
                          <a:spcPts val="0"/>
                        </a:spcAft>
                      </a:pPr>
                      <a:endParaRPr lang="en-US"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gridSpan="5">
                  <a:txBody>
                    <a:bodyPr/>
                    <a:lstStyle/>
                    <a:p>
                      <a:pPr indent="266700" algn="ctr">
                        <a:spcAft>
                          <a:spcPts val="0"/>
                        </a:spcAft>
                      </a:pPr>
                      <a:r>
                        <a:rPr lang="en-US" sz="900" kern="100" dirty="0">
                          <a:latin typeface="Times New Roman" pitchFamily="18" charset="0"/>
                          <a:ea typeface="宋体"/>
                          <a:cs typeface="Times New Roman" pitchFamily="18" charset="0"/>
                        </a:rPr>
                        <a:t>+0.051%/</a:t>
                      </a:r>
                      <a:r>
                        <a:rPr lang="zh-CN" sz="900" kern="100" dirty="0">
                          <a:latin typeface="Times New Roman" pitchFamily="18" charset="0"/>
                          <a:ea typeface="宋体"/>
                          <a:cs typeface="Times New Roman" pitchFamily="18" charset="0"/>
                        </a:rPr>
                        <a:t>℃</a:t>
                      </a:r>
                    </a:p>
                  </a:txBody>
                  <a:tcPr marL="57889" marR="57889" marT="0" marB="0" anchor="ctr">
                    <a:lnL>
                      <a:noFill/>
                    </a:lnL>
                    <a:lnR>
                      <a:noFill/>
                    </a:lnR>
                    <a:lnT>
                      <a:noFill/>
                    </a:lnT>
                    <a:lnB>
                      <a:noFill/>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8"/>
                  </a:ext>
                </a:extLst>
              </a:tr>
              <a:tr h="262023">
                <a:tc>
                  <a:txBody>
                    <a:bodyPr/>
                    <a:lstStyle/>
                    <a:p>
                      <a:pPr indent="266700" algn="l">
                        <a:spcAft>
                          <a:spcPts val="0"/>
                        </a:spcAft>
                      </a:pPr>
                      <a:r>
                        <a:rPr lang="en-US" sz="900" kern="100">
                          <a:latin typeface="Times New Roman" pitchFamily="18" charset="0"/>
                          <a:ea typeface="宋体"/>
                          <a:cs typeface="Times New Roman" pitchFamily="18" charset="0"/>
                        </a:rPr>
                        <a:t>Temperature Coefficient of Voc</a:t>
                      </a:r>
                      <a:endParaRPr lang="zh-CN"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gridSpan="2">
                  <a:txBody>
                    <a:bodyPr/>
                    <a:lstStyle/>
                    <a:p>
                      <a:endParaRPr lang="zh-CN" altLang="en-US"/>
                    </a:p>
                  </a:txBody>
                  <a:tcPr marL="57889" marR="57889" marT="0" marB="0" anchor="ctr">
                    <a:lnL>
                      <a:noFill/>
                    </a:lnL>
                    <a:lnR>
                      <a:noFill/>
                    </a:lnR>
                    <a:lnT>
                      <a:noFill/>
                    </a:lnT>
                    <a:lnB>
                      <a:noFill/>
                    </a:lnB>
                    <a:solidFill>
                      <a:srgbClr val="F2F2F2"/>
                    </a:solidFill>
                  </a:tcPr>
                </a:tc>
                <a:tc hMerge="1">
                  <a:txBody>
                    <a:bodyPr/>
                    <a:lstStyle/>
                    <a:p>
                      <a:pPr indent="266700" algn="ctr">
                        <a:spcAft>
                          <a:spcPts val="0"/>
                        </a:spcAft>
                      </a:pPr>
                      <a:endParaRPr lang="en-US"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dirty="0">
                          <a:latin typeface="Times New Roman" pitchFamily="18" charset="0"/>
                          <a:ea typeface="宋体"/>
                          <a:cs typeface="Times New Roman" pitchFamily="18" charset="0"/>
                        </a:rPr>
                        <a:t>-0.289%/</a:t>
                      </a:r>
                      <a:r>
                        <a:rPr lang="zh-CN" sz="900" kern="100" dirty="0">
                          <a:latin typeface="Times New Roman" pitchFamily="18" charset="0"/>
                          <a:ea typeface="宋体"/>
                          <a:cs typeface="Times New Roman" pitchFamily="18" charset="0"/>
                        </a:rPr>
                        <a:t>℃</a:t>
                      </a: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9"/>
                  </a:ext>
                </a:extLst>
              </a:tr>
              <a:tr h="262023">
                <a:tc>
                  <a:txBody>
                    <a:bodyPr/>
                    <a:lstStyle/>
                    <a:p>
                      <a:pPr indent="266700" algn="l">
                        <a:spcAft>
                          <a:spcPts val="0"/>
                        </a:spcAft>
                      </a:pPr>
                      <a:r>
                        <a:rPr lang="en-US" sz="900" kern="100">
                          <a:latin typeface="Times New Roman" pitchFamily="18" charset="0"/>
                          <a:ea typeface="宋体"/>
                          <a:cs typeface="Times New Roman" pitchFamily="18" charset="0"/>
                        </a:rPr>
                        <a:t>Temperature Coefficient of Pmax</a:t>
                      </a:r>
                      <a:endParaRPr lang="zh-CN"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gridSpan="2">
                  <a:txBody>
                    <a:bodyPr/>
                    <a:lstStyle/>
                    <a:p>
                      <a:endParaRPr lang="zh-CN" altLang="en-US"/>
                    </a:p>
                  </a:txBody>
                  <a:tcPr marL="57889" marR="57889" marT="0" marB="0" anchor="ctr">
                    <a:lnL>
                      <a:noFill/>
                    </a:lnL>
                    <a:lnR>
                      <a:noFill/>
                    </a:lnR>
                    <a:lnT>
                      <a:noFill/>
                    </a:lnT>
                    <a:lnB>
                      <a:noFill/>
                    </a:lnB>
                    <a:solidFill>
                      <a:srgbClr val="FFFFFF"/>
                    </a:solidFill>
                  </a:tcPr>
                </a:tc>
                <a:tc hMerge="1">
                  <a:txBody>
                    <a:bodyPr/>
                    <a:lstStyle/>
                    <a:p>
                      <a:pPr indent="266700" algn="ctr">
                        <a:spcAft>
                          <a:spcPts val="0"/>
                        </a:spcAft>
                      </a:pPr>
                      <a:endParaRPr lang="en-US"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gridSpan="5">
                  <a:txBody>
                    <a:bodyPr/>
                    <a:lstStyle/>
                    <a:p>
                      <a:pPr indent="266700" algn="ctr">
                        <a:spcAft>
                          <a:spcPts val="0"/>
                        </a:spcAft>
                      </a:pPr>
                      <a:r>
                        <a:rPr lang="en-US" sz="900" kern="100" dirty="0">
                          <a:latin typeface="Times New Roman" pitchFamily="18" charset="0"/>
                          <a:ea typeface="宋体"/>
                          <a:cs typeface="Times New Roman" pitchFamily="18" charset="0"/>
                        </a:rPr>
                        <a:t>-0.350%/</a:t>
                      </a:r>
                      <a:r>
                        <a:rPr lang="zh-CN" sz="900" kern="100" dirty="0">
                          <a:latin typeface="Times New Roman" pitchFamily="18" charset="0"/>
                          <a:ea typeface="宋体"/>
                          <a:cs typeface="Times New Roman" pitchFamily="18" charset="0"/>
                        </a:rPr>
                        <a:t>℃</a:t>
                      </a:r>
                    </a:p>
                  </a:txBody>
                  <a:tcPr marL="57889" marR="57889" marT="0" marB="0" anchor="ctr">
                    <a:lnL>
                      <a:noFill/>
                    </a:lnL>
                    <a:lnR>
                      <a:noFill/>
                    </a:lnR>
                    <a:lnT>
                      <a:noFill/>
                    </a:lnT>
                    <a:lnB>
                      <a:noFill/>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0"/>
                  </a:ext>
                </a:extLst>
              </a:tr>
              <a:tr h="262023">
                <a:tc>
                  <a:txBody>
                    <a:bodyPr/>
                    <a:lstStyle/>
                    <a:p>
                      <a:pPr indent="266700" algn="l">
                        <a:spcAft>
                          <a:spcPts val="0"/>
                        </a:spcAft>
                      </a:pPr>
                      <a:r>
                        <a:rPr lang="en-US" sz="900" kern="100">
                          <a:latin typeface="Times New Roman" pitchFamily="18" charset="0"/>
                          <a:ea typeface="宋体"/>
                          <a:cs typeface="Times New Roman" pitchFamily="18" charset="0"/>
                        </a:rPr>
                        <a:t>STC</a:t>
                      </a:r>
                      <a:endParaRPr lang="zh-CN"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gridSpan="2">
                  <a:txBody>
                    <a:bodyPr/>
                    <a:lstStyle/>
                    <a:p>
                      <a:endParaRPr lang="zh-CN" altLang="en-US"/>
                    </a:p>
                  </a:txBody>
                  <a:tcPr marL="57889" marR="57889" marT="0" marB="0" anchor="ctr">
                    <a:lnL>
                      <a:noFill/>
                    </a:lnL>
                    <a:lnR>
                      <a:noFill/>
                    </a:lnR>
                    <a:lnT>
                      <a:noFill/>
                    </a:lnT>
                    <a:lnB>
                      <a:noFill/>
                    </a:lnB>
                    <a:solidFill>
                      <a:srgbClr val="F2F2F2"/>
                    </a:solidFill>
                  </a:tcPr>
                </a:tc>
                <a:tc hMerge="1">
                  <a:txBody>
                    <a:bodyPr/>
                    <a:lstStyle/>
                    <a:p>
                      <a:pPr indent="266700" algn="ctr">
                        <a:spcAft>
                          <a:spcPts val="0"/>
                        </a:spcAft>
                      </a:pPr>
                      <a:endParaRPr lang="en-US"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dirty="0">
                          <a:latin typeface="Times New Roman" pitchFamily="18" charset="0"/>
                          <a:ea typeface="宋体"/>
                          <a:cs typeface="Times New Roman" pitchFamily="18" charset="0"/>
                        </a:rPr>
                        <a:t>Irradiance1000W/m</a:t>
                      </a:r>
                      <a:r>
                        <a:rPr lang="zh-CN" sz="900" kern="100" dirty="0">
                          <a:latin typeface="Times New Roman" pitchFamily="18" charset="0"/>
                          <a:ea typeface="宋体"/>
                          <a:cs typeface="Times New Roman" pitchFamily="18" charset="0"/>
                        </a:rPr>
                        <a:t>²，</a:t>
                      </a:r>
                      <a:r>
                        <a:rPr lang="en-US" sz="900" kern="100" dirty="0">
                          <a:solidFill>
                            <a:schemeClr val="tx1"/>
                          </a:solidFill>
                          <a:latin typeface="Times New Roman" pitchFamily="18" charset="0"/>
                          <a:ea typeface="宋体"/>
                          <a:cs typeface="Times New Roman" pitchFamily="18" charset="0"/>
                        </a:rPr>
                        <a:t>Cell Temperature25</a:t>
                      </a:r>
                      <a:r>
                        <a:rPr lang="zh-CN" sz="900" kern="100" dirty="0">
                          <a:latin typeface="Times New Roman" pitchFamily="18" charset="0"/>
                          <a:ea typeface="宋体"/>
                          <a:cs typeface="Times New Roman" pitchFamily="18" charset="0"/>
                        </a:rPr>
                        <a:t>℃</a:t>
                      </a:r>
                      <a:r>
                        <a:rPr lang="zh-CN" sz="900" kern="100" dirty="0">
                          <a:solidFill>
                            <a:schemeClr val="tx1"/>
                          </a:solidFill>
                          <a:latin typeface="Times New Roman" pitchFamily="18" charset="0"/>
                          <a:ea typeface="宋体"/>
                          <a:cs typeface="Times New Roman" pitchFamily="18" charset="0"/>
                        </a:rPr>
                        <a:t>，</a:t>
                      </a:r>
                      <a:r>
                        <a:rPr lang="en-US" sz="900" kern="100" dirty="0">
                          <a:solidFill>
                            <a:schemeClr val="tx1"/>
                          </a:solidFill>
                          <a:latin typeface="Times New Roman" pitchFamily="18" charset="0"/>
                          <a:ea typeface="宋体"/>
                          <a:cs typeface="Times New Roman" pitchFamily="18" charset="0"/>
                        </a:rPr>
                        <a:t>AM1.5G</a:t>
                      </a:r>
                      <a:endParaRPr lang="zh-CN" sz="900" kern="100" dirty="0">
                        <a:solidFill>
                          <a:schemeClr val="tx1"/>
                        </a:solidFill>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1"/>
                  </a:ext>
                </a:extLst>
              </a:tr>
              <a:tr h="258632">
                <a:tc>
                  <a:txBody>
                    <a:bodyPr/>
                    <a:lstStyle/>
                    <a:p>
                      <a:pPr indent="266700" algn="l">
                        <a:spcAft>
                          <a:spcPts val="0"/>
                        </a:spcAft>
                      </a:pPr>
                      <a:r>
                        <a:rPr lang="en-US" sz="900" kern="100">
                          <a:latin typeface="Times New Roman" pitchFamily="18" charset="0"/>
                          <a:ea typeface="宋体"/>
                          <a:cs typeface="Times New Roman" pitchFamily="18" charset="0"/>
                        </a:rPr>
                        <a:t>Maximum System Voltage</a:t>
                      </a:r>
                      <a:endParaRPr lang="zh-CN"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gridSpan="2">
                  <a:txBody>
                    <a:bodyPr/>
                    <a:lstStyle/>
                    <a:p>
                      <a:endParaRPr lang="zh-CN" altLang="en-US"/>
                    </a:p>
                  </a:txBody>
                  <a:tcPr marL="57889" marR="57889" marT="0" marB="0" anchor="ctr">
                    <a:lnL>
                      <a:noFill/>
                    </a:lnL>
                    <a:lnR>
                      <a:noFill/>
                    </a:lnR>
                    <a:lnT>
                      <a:noFill/>
                    </a:lnT>
                    <a:lnB>
                      <a:noFill/>
                    </a:lnB>
                    <a:solidFill>
                      <a:srgbClr val="FFFFFF"/>
                    </a:solidFill>
                  </a:tcPr>
                </a:tc>
                <a:tc hMerge="1">
                  <a:txBody>
                    <a:bodyPr/>
                    <a:lstStyle/>
                    <a:p>
                      <a:pPr indent="266700" algn="ctr">
                        <a:spcAft>
                          <a:spcPts val="0"/>
                        </a:spcAft>
                      </a:pPr>
                      <a:endParaRPr lang="en-US"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gridSpan="5">
                  <a:txBody>
                    <a:bodyPr/>
                    <a:lstStyle/>
                    <a:p>
                      <a:pPr indent="266700" algn="ctr">
                        <a:spcAft>
                          <a:spcPts val="0"/>
                        </a:spcAft>
                      </a:pPr>
                      <a:r>
                        <a:rPr lang="en-US" sz="900" kern="100" dirty="0">
                          <a:latin typeface="Times New Roman" pitchFamily="18" charset="0"/>
                          <a:ea typeface="宋体"/>
                          <a:cs typeface="Times New Roman" pitchFamily="18" charset="0"/>
                        </a:rPr>
                        <a:t>1000V/1500V DC(IEC)</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2"/>
                  </a:ext>
                </a:extLst>
              </a:tr>
              <a:tr h="258632">
                <a:tc>
                  <a:txBody>
                    <a:bodyPr/>
                    <a:lstStyle/>
                    <a:p>
                      <a:pPr indent="266700" algn="l">
                        <a:spcAft>
                          <a:spcPts val="0"/>
                        </a:spcAft>
                      </a:pPr>
                      <a:r>
                        <a:rPr lang="en-US" sz="900" kern="100">
                          <a:latin typeface="Times New Roman" pitchFamily="18" charset="0"/>
                          <a:ea typeface="宋体"/>
                          <a:cs typeface="Times New Roman" pitchFamily="18" charset="0"/>
                        </a:rPr>
                        <a:t>Operating Temperature</a:t>
                      </a:r>
                      <a:endParaRPr lang="zh-CN"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gridSpan="2">
                  <a:txBody>
                    <a:bodyPr/>
                    <a:lstStyle/>
                    <a:p>
                      <a:endParaRPr lang="zh-CN" altLang="en-US"/>
                    </a:p>
                  </a:txBody>
                  <a:tcPr marL="57889" marR="57889" marT="0" marB="0" anchor="ctr">
                    <a:lnL>
                      <a:noFill/>
                    </a:lnL>
                    <a:lnR>
                      <a:noFill/>
                    </a:lnR>
                    <a:lnT>
                      <a:noFill/>
                    </a:lnT>
                    <a:lnB>
                      <a:noFill/>
                    </a:lnB>
                    <a:solidFill>
                      <a:srgbClr val="F2F2F2"/>
                    </a:solidFill>
                  </a:tcPr>
                </a:tc>
                <a:tc hMerge="1">
                  <a:txBody>
                    <a:bodyPr/>
                    <a:lstStyle/>
                    <a:p>
                      <a:pPr indent="266700" algn="ctr">
                        <a:spcAft>
                          <a:spcPts val="0"/>
                        </a:spcAft>
                      </a:pPr>
                      <a:endParaRPr lang="en-US"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dirty="0">
                          <a:latin typeface="Times New Roman" pitchFamily="18" charset="0"/>
                          <a:ea typeface="宋体"/>
                          <a:cs typeface="Times New Roman" pitchFamily="18" charset="0"/>
                        </a:rPr>
                        <a:t>-40</a:t>
                      </a:r>
                      <a:r>
                        <a:rPr lang="zh-CN" sz="900" kern="100" dirty="0">
                          <a:latin typeface="Times New Roman" pitchFamily="18" charset="0"/>
                          <a:ea typeface="宋体"/>
                          <a:cs typeface="Times New Roman" pitchFamily="18" charset="0"/>
                        </a:rPr>
                        <a:t>℃∽</a:t>
                      </a:r>
                      <a:r>
                        <a:rPr lang="en-US" sz="900" kern="100" dirty="0">
                          <a:latin typeface="Times New Roman" pitchFamily="18" charset="0"/>
                          <a:ea typeface="宋体"/>
                          <a:cs typeface="Times New Roman" pitchFamily="18" charset="0"/>
                        </a:rPr>
                        <a:t>+85</a:t>
                      </a:r>
                      <a:r>
                        <a:rPr lang="zh-CN" sz="900" kern="100" dirty="0">
                          <a:latin typeface="Times New Roman" pitchFamily="18" charset="0"/>
                          <a:ea typeface="宋体"/>
                          <a:cs typeface="Times New Roman" pitchFamily="18" charset="0"/>
                        </a:rPr>
                        <a:t>℃</a:t>
                      </a: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3"/>
                  </a:ext>
                </a:extLst>
              </a:tr>
              <a:tr h="262023">
                <a:tc gridSpan="8">
                  <a:txBody>
                    <a:bodyPr/>
                    <a:lstStyle/>
                    <a:p>
                      <a:pPr indent="266700" algn="l">
                        <a:spcAft>
                          <a:spcPts val="0"/>
                        </a:spcAft>
                      </a:pPr>
                      <a:r>
                        <a:rPr lang="en-US" sz="900" kern="100" dirty="0">
                          <a:latin typeface="Times New Roman" pitchFamily="18" charset="0"/>
                          <a:ea typeface="宋体"/>
                          <a:cs typeface="Times New Roman" pitchFamily="18" charset="0"/>
                        </a:rPr>
                        <a:t>Type of Cell                                                                                                                                         Mono 156.75mm</a:t>
                      </a:r>
                      <a:r>
                        <a:rPr lang="zh-CN" sz="900" kern="100" dirty="0">
                          <a:latin typeface="Times New Roman" pitchFamily="18" charset="0"/>
                          <a:ea typeface="宋体"/>
                          <a:cs typeface="Times New Roman" pitchFamily="18" charset="0"/>
                        </a:rPr>
                        <a:t>×</a:t>
                      </a:r>
                      <a:r>
                        <a:rPr lang="en-US" sz="900" kern="100" dirty="0">
                          <a:latin typeface="Times New Roman" pitchFamily="18" charset="0"/>
                          <a:ea typeface="宋体"/>
                          <a:cs typeface="Times New Roman" pitchFamily="18" charset="0"/>
                        </a:rPr>
                        <a:t>78.375mm 120/6</a:t>
                      </a:r>
                      <a:r>
                        <a:rPr lang="zh-CN" sz="900" kern="100" dirty="0">
                          <a:latin typeface="Times New Roman" pitchFamily="18" charset="0"/>
                          <a:ea typeface="宋体"/>
                          <a:cs typeface="Times New Roman" pitchFamily="18" charset="0"/>
                        </a:rPr>
                        <a:t>×</a:t>
                      </a:r>
                      <a:r>
                        <a:rPr lang="en-US" sz="900" kern="100" dirty="0">
                          <a:latin typeface="Times New Roman" pitchFamily="18" charset="0"/>
                          <a:ea typeface="宋体"/>
                          <a:cs typeface="Times New Roman" pitchFamily="18" charset="0"/>
                        </a:rPr>
                        <a:t>10</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4"/>
                  </a:ext>
                </a:extLst>
              </a:tr>
              <a:tr h="131011">
                <a:tc gridSpan="2">
                  <a:txBody>
                    <a:bodyPr/>
                    <a:lstStyle/>
                    <a:p>
                      <a:pPr indent="266700" algn="l">
                        <a:spcAft>
                          <a:spcPts val="0"/>
                        </a:spcAft>
                      </a:pPr>
                      <a:r>
                        <a:rPr lang="en-US" sz="900" kern="100">
                          <a:latin typeface="Times New Roman" pitchFamily="18" charset="0"/>
                          <a:ea typeface="宋体"/>
                          <a:cs typeface="Times New Roman" pitchFamily="18" charset="0"/>
                        </a:rPr>
                        <a:t>Weight</a:t>
                      </a:r>
                      <a:endParaRPr lang="zh-CN"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a:txBody>
                    <a:bodyPr/>
                    <a:lstStyle/>
                    <a:p>
                      <a:pPr indent="266700" algn="ctr">
                        <a:spcAft>
                          <a:spcPts val="0"/>
                        </a:spcAft>
                      </a:pPr>
                      <a:endParaRPr lang="en-US"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dirty="0">
                          <a:latin typeface="Times New Roman" pitchFamily="18" charset="0"/>
                          <a:ea typeface="宋体"/>
                          <a:cs typeface="Times New Roman" pitchFamily="18" charset="0"/>
                        </a:rPr>
                        <a:t>18.7Kg</a:t>
                      </a:r>
                      <a:r>
                        <a:rPr lang="zh-CN" sz="900" kern="100" dirty="0">
                          <a:latin typeface="Times New Roman" pitchFamily="18" charset="0"/>
                          <a:ea typeface="宋体"/>
                          <a:cs typeface="Times New Roman" pitchFamily="18" charset="0"/>
                        </a:rPr>
                        <a:t>±</a:t>
                      </a:r>
                      <a:r>
                        <a:rPr lang="en-US" sz="900" kern="100" dirty="0">
                          <a:latin typeface="Times New Roman" pitchFamily="18" charset="0"/>
                          <a:ea typeface="宋体"/>
                          <a:cs typeface="Times New Roman" pitchFamily="18" charset="0"/>
                        </a:rPr>
                        <a:t>3%</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5"/>
                  </a:ext>
                </a:extLst>
              </a:tr>
              <a:tr h="269300">
                <a:tc gridSpan="8">
                  <a:txBody>
                    <a:bodyPr/>
                    <a:lstStyle/>
                    <a:p>
                      <a:pPr indent="266700" algn="l">
                        <a:spcAft>
                          <a:spcPts val="0"/>
                        </a:spcAft>
                      </a:pPr>
                      <a:r>
                        <a:rPr lang="en-US" sz="900" kern="100" dirty="0">
                          <a:latin typeface="Times New Roman" pitchFamily="18" charset="0"/>
                          <a:ea typeface="宋体"/>
                          <a:cs typeface="Times New Roman" pitchFamily="18" charset="0"/>
                        </a:rPr>
                        <a:t>Dimension                                                                                                                                           1665</a:t>
                      </a:r>
                      <a:r>
                        <a:rPr lang="zh-CN" sz="900" kern="100" dirty="0">
                          <a:latin typeface="Times New Roman" pitchFamily="18" charset="0"/>
                          <a:ea typeface="宋体"/>
                          <a:cs typeface="Times New Roman" pitchFamily="18" charset="0"/>
                        </a:rPr>
                        <a:t>±</a:t>
                      </a:r>
                      <a:r>
                        <a:rPr lang="en-US" sz="900" kern="100" dirty="0">
                          <a:latin typeface="Times New Roman" pitchFamily="18" charset="0"/>
                          <a:ea typeface="宋体"/>
                          <a:cs typeface="Times New Roman" pitchFamily="18" charset="0"/>
                        </a:rPr>
                        <a:t>2mm</a:t>
                      </a:r>
                      <a:r>
                        <a:rPr lang="zh-CN" sz="900" kern="100" dirty="0">
                          <a:latin typeface="Times New Roman" pitchFamily="18" charset="0"/>
                          <a:ea typeface="宋体"/>
                          <a:cs typeface="Times New Roman" pitchFamily="18" charset="0"/>
                        </a:rPr>
                        <a:t>×</a:t>
                      </a:r>
                      <a:r>
                        <a:rPr lang="en-US" sz="900" kern="100" dirty="0">
                          <a:latin typeface="Times New Roman" pitchFamily="18" charset="0"/>
                          <a:ea typeface="宋体"/>
                          <a:cs typeface="Times New Roman" pitchFamily="18" charset="0"/>
                        </a:rPr>
                        <a:t>1000</a:t>
                      </a:r>
                      <a:r>
                        <a:rPr lang="zh-CN" sz="900" kern="100" dirty="0">
                          <a:latin typeface="Times New Roman" pitchFamily="18" charset="0"/>
                          <a:ea typeface="宋体"/>
                          <a:cs typeface="Times New Roman" pitchFamily="18" charset="0"/>
                        </a:rPr>
                        <a:t>±</a:t>
                      </a:r>
                      <a:r>
                        <a:rPr lang="en-US" sz="900" kern="100" dirty="0">
                          <a:latin typeface="Times New Roman" pitchFamily="18" charset="0"/>
                          <a:ea typeface="宋体"/>
                          <a:cs typeface="Times New Roman" pitchFamily="18" charset="0"/>
                        </a:rPr>
                        <a:t>2mm</a:t>
                      </a:r>
                      <a:r>
                        <a:rPr lang="zh-CN" sz="900" kern="100" dirty="0">
                          <a:latin typeface="Times New Roman" pitchFamily="18" charset="0"/>
                          <a:ea typeface="宋体"/>
                          <a:cs typeface="Times New Roman" pitchFamily="18" charset="0"/>
                        </a:rPr>
                        <a:t>×</a:t>
                      </a:r>
                      <a:r>
                        <a:rPr lang="en-US" sz="900" kern="100" dirty="0">
                          <a:latin typeface="Times New Roman" pitchFamily="18" charset="0"/>
                          <a:ea typeface="宋体"/>
                          <a:cs typeface="Times New Roman" pitchFamily="18" charset="0"/>
                        </a:rPr>
                        <a:t>40</a:t>
                      </a:r>
                      <a:r>
                        <a:rPr lang="zh-CN" sz="900" kern="100" dirty="0">
                          <a:latin typeface="Times New Roman" pitchFamily="18" charset="0"/>
                          <a:ea typeface="宋体"/>
                          <a:cs typeface="Times New Roman" pitchFamily="18" charset="0"/>
                        </a:rPr>
                        <a:t>±</a:t>
                      </a:r>
                      <a:r>
                        <a:rPr lang="en-US" sz="900" kern="100" dirty="0">
                          <a:latin typeface="Times New Roman" pitchFamily="18" charset="0"/>
                          <a:ea typeface="宋体"/>
                          <a:cs typeface="Times New Roman" pitchFamily="18" charset="0"/>
                        </a:rPr>
                        <a:t>1mm</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6"/>
                  </a:ext>
                </a:extLst>
              </a:tr>
              <a:tr h="131011">
                <a:tc gridSpan="2">
                  <a:txBody>
                    <a:bodyPr/>
                    <a:lstStyle/>
                    <a:p>
                      <a:pPr indent="266700" algn="l">
                        <a:spcAft>
                          <a:spcPts val="0"/>
                        </a:spcAft>
                      </a:pPr>
                      <a:r>
                        <a:rPr lang="en-US" sz="900" kern="100">
                          <a:latin typeface="Times New Roman" pitchFamily="18" charset="0"/>
                          <a:ea typeface="宋体"/>
                          <a:cs typeface="Times New Roman" pitchFamily="18" charset="0"/>
                        </a:rPr>
                        <a:t>Packging</a:t>
                      </a:r>
                      <a:endParaRPr lang="zh-CN"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a:txBody>
                    <a:bodyPr/>
                    <a:lstStyle/>
                    <a:p>
                      <a:pPr indent="266700" algn="ctr">
                        <a:spcAft>
                          <a:spcPts val="0"/>
                        </a:spcAft>
                      </a:pPr>
                      <a:endParaRPr lang="en-US" sz="900" kern="10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dirty="0">
                          <a:latin typeface="Times New Roman" pitchFamily="18" charset="0"/>
                          <a:ea typeface="宋体"/>
                          <a:cs typeface="Times New Roman" pitchFamily="18" charset="0"/>
                        </a:rPr>
                        <a:t>Each box capacity: 31 </a:t>
                      </a:r>
                      <a:r>
                        <a:rPr lang="en-US" sz="900" kern="100" dirty="0" err="1">
                          <a:latin typeface="Times New Roman" pitchFamily="18" charset="0"/>
                          <a:ea typeface="宋体"/>
                          <a:cs typeface="Times New Roman" pitchFamily="18" charset="0"/>
                        </a:rPr>
                        <a:t>pcs</a:t>
                      </a:r>
                      <a:endParaRPr lang="zh-CN" sz="900" kern="100" dirty="0">
                        <a:latin typeface="Times New Roman" pitchFamily="18" charset="0"/>
                        <a:ea typeface="宋体"/>
                        <a:cs typeface="Times New Roman" pitchFamily="18" charset="0"/>
                      </a:endParaRP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7"/>
                  </a:ext>
                </a:extLst>
              </a:tr>
            </a:tbl>
          </a:graphicData>
        </a:graphic>
      </p:graphicFrame>
      <p:pic>
        <p:nvPicPr>
          <p:cNvPr id="4098" name="Picture 2"/>
          <p:cNvPicPr>
            <a:picLocks noChangeAspect="1" noChangeArrowheads="1"/>
          </p:cNvPicPr>
          <p:nvPr/>
        </p:nvPicPr>
        <p:blipFill>
          <a:blip r:embed="rId3" cstate="print"/>
          <a:srcRect/>
          <a:stretch>
            <a:fillRect/>
          </a:stretch>
        </p:blipFill>
        <p:spPr bwMode="auto">
          <a:xfrm>
            <a:off x="2935597" y="5015930"/>
            <a:ext cx="2088232" cy="1811848"/>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5868144" y="5013176"/>
            <a:ext cx="2160240" cy="1814602"/>
          </a:xfrm>
          <a:prstGeom prst="rect">
            <a:avLst/>
          </a:prstGeom>
          <a:noFill/>
          <a:ln w="9525">
            <a:noFill/>
            <a:miter lim="800000"/>
            <a:headEnd/>
            <a:tailEnd/>
          </a:ln>
        </p:spPr>
      </p:pic>
      <p:pic>
        <p:nvPicPr>
          <p:cNvPr id="10" name="图片 9"/>
          <p:cNvPicPr/>
          <p:nvPr/>
        </p:nvPicPr>
        <p:blipFill>
          <a:blip r:embed="rId5" cstate="print">
            <a:extLst>
              <a:ext uri="{28A0092B-C50C-407E-A947-70E740481C1C}">
                <a14:useLocalDpi xmlns:a14="http://schemas.microsoft.com/office/drawing/2010/main" val="0"/>
              </a:ext>
            </a:extLst>
          </a:blip>
          <a:stretch>
            <a:fillRect/>
          </a:stretch>
        </p:blipFill>
        <p:spPr>
          <a:xfrm>
            <a:off x="1250281" y="5053834"/>
            <a:ext cx="1008112" cy="18002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1331640" y="4149080"/>
            <a:ext cx="3240360" cy="1200329"/>
          </a:xfrm>
          <a:prstGeom prst="rect">
            <a:avLst/>
          </a:prstGeom>
          <a:noFill/>
        </p:spPr>
        <p:txBody>
          <a:bodyPr wrap="square" rtlCol="0">
            <a:spAutoFit/>
          </a:bodyPr>
          <a:lstStyle/>
          <a:p>
            <a:r>
              <a:rPr lang="en-US" altLang="zh-CN" b="1" dirty="0"/>
              <a:t>Severe Weather Resilience</a:t>
            </a:r>
          </a:p>
          <a:p>
            <a:r>
              <a:rPr lang="en-US" altLang="zh-CN" dirty="0"/>
              <a:t>Certified to withstand: wind load(2400 Pascal) and snow load(5400 Pascal).</a:t>
            </a:r>
            <a:endParaRPr lang="zh-CN" altLang="en-US" dirty="0"/>
          </a:p>
        </p:txBody>
      </p:sp>
      <p:sp>
        <p:nvSpPr>
          <p:cNvPr id="34" name="TextBox 33"/>
          <p:cNvSpPr txBox="1"/>
          <p:nvPr/>
        </p:nvSpPr>
        <p:spPr>
          <a:xfrm>
            <a:off x="5796136" y="1772816"/>
            <a:ext cx="2736304" cy="1477328"/>
          </a:xfrm>
          <a:prstGeom prst="rect">
            <a:avLst/>
          </a:prstGeom>
          <a:noFill/>
        </p:spPr>
        <p:txBody>
          <a:bodyPr wrap="square" rtlCol="0">
            <a:spAutoFit/>
          </a:bodyPr>
          <a:lstStyle/>
          <a:p>
            <a:r>
              <a:rPr lang="en-US" altLang="zh-CN" b="1" dirty="0"/>
              <a:t>Low-light Performance</a:t>
            </a:r>
          </a:p>
          <a:p>
            <a:r>
              <a:rPr lang="en-US" altLang="zh-CN" dirty="0"/>
              <a:t>Advanced glass and solar cell surface texturing allow for excellent performance in low-light environment.</a:t>
            </a:r>
            <a:endParaRPr lang="zh-CN" altLang="en-US" dirty="0"/>
          </a:p>
        </p:txBody>
      </p:sp>
      <p:sp>
        <p:nvSpPr>
          <p:cNvPr id="35" name="TextBox 34"/>
          <p:cNvSpPr txBox="1"/>
          <p:nvPr/>
        </p:nvSpPr>
        <p:spPr>
          <a:xfrm>
            <a:off x="1331640" y="1772816"/>
            <a:ext cx="3456384" cy="1477328"/>
          </a:xfrm>
          <a:prstGeom prst="rect">
            <a:avLst/>
          </a:prstGeom>
          <a:noFill/>
        </p:spPr>
        <p:txBody>
          <a:bodyPr wrap="square" rtlCol="0">
            <a:spAutoFit/>
          </a:bodyPr>
          <a:lstStyle/>
          <a:p>
            <a:r>
              <a:rPr lang="en-US" altLang="zh-CN" b="1" dirty="0"/>
              <a:t>Maximum Energy Harvest</a:t>
            </a:r>
          </a:p>
          <a:p>
            <a:r>
              <a:rPr lang="en-US" altLang="zh-CN" dirty="0"/>
              <a:t>Impedance matching technology eliminates   mismatch loses, more power from each module bin.</a:t>
            </a:r>
          </a:p>
          <a:p>
            <a:endParaRPr lang="zh-CN" altLang="en-US" dirty="0"/>
          </a:p>
        </p:txBody>
      </p:sp>
      <p:sp>
        <p:nvSpPr>
          <p:cNvPr id="36" name="TextBox 35"/>
          <p:cNvSpPr txBox="1"/>
          <p:nvPr/>
        </p:nvSpPr>
        <p:spPr>
          <a:xfrm>
            <a:off x="5868144" y="4077072"/>
            <a:ext cx="2736304" cy="1754326"/>
          </a:xfrm>
          <a:prstGeom prst="rect">
            <a:avLst/>
          </a:prstGeom>
          <a:noFill/>
        </p:spPr>
        <p:txBody>
          <a:bodyPr wrap="square" rtlCol="0">
            <a:spAutoFit/>
          </a:bodyPr>
          <a:lstStyle/>
          <a:p>
            <a:r>
              <a:rPr lang="en-US" altLang="zh-CN" b="1" dirty="0"/>
              <a:t>Higher quality assurance</a:t>
            </a:r>
          </a:p>
          <a:p>
            <a:r>
              <a:rPr lang="en-US" altLang="zh-CN" dirty="0"/>
              <a:t>100% EL test before and after lamination, and finished products EL test, providing higher quality assurance.</a:t>
            </a:r>
            <a:endParaRPr lang="zh-CN" altLang="en-US" dirty="0"/>
          </a:p>
        </p:txBody>
      </p:sp>
      <p:grpSp>
        <p:nvGrpSpPr>
          <p:cNvPr id="5" name="组合 40"/>
          <p:cNvGrpSpPr>
            <a:grpSpLocks/>
          </p:cNvGrpSpPr>
          <p:nvPr/>
        </p:nvGrpSpPr>
        <p:grpSpPr bwMode="auto">
          <a:xfrm>
            <a:off x="539552" y="4005064"/>
            <a:ext cx="640489" cy="641517"/>
            <a:chOff x="0" y="0"/>
            <a:chExt cx="1155700" cy="1155698"/>
          </a:xfrm>
          <a:solidFill>
            <a:sysClr val="window" lastClr="FFFFFF">
              <a:lumMod val="65000"/>
            </a:sysClr>
          </a:solidFill>
        </p:grpSpPr>
        <p:sp>
          <p:nvSpPr>
            <p:cNvPr id="47" name="Oval 33"/>
            <p:cNvSpPr>
              <a:spLocks noChangeArrowheads="1"/>
            </p:cNvSpPr>
            <p:nvPr/>
          </p:nvSpPr>
          <p:spPr bwMode="auto">
            <a:xfrm>
              <a:off x="0" y="0"/>
              <a:ext cx="1155700" cy="1155698"/>
            </a:xfrm>
            <a:prstGeom prst="ellipse">
              <a:avLst/>
            </a:prstGeom>
            <a:solidFill>
              <a:srgbClr val="0070C0"/>
            </a:solidFill>
            <a:ln w="63500">
              <a:solidFill>
                <a:sysClr val="window" lastClr="FFFFFF"/>
              </a:solidFill>
              <a:round/>
              <a:headEnd/>
              <a:tailEnd/>
            </a:ln>
            <a:effectLst>
              <a:outerShdw blurRad="101600" dist="38100" dir="8100000" algn="tr" rotWithShape="0">
                <a:prstClr val="black">
                  <a:alpha val="40000"/>
                </a:prstClr>
              </a:outerShdw>
            </a:effec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itchFamily="34" charset="-122"/>
              </a:endParaRPr>
            </a:p>
          </p:txBody>
        </p:sp>
        <p:sp>
          <p:nvSpPr>
            <p:cNvPr id="48" name="Freeform 36"/>
            <p:cNvSpPr>
              <a:spLocks noEditPoints="1"/>
            </p:cNvSpPr>
            <p:nvPr/>
          </p:nvSpPr>
          <p:spPr bwMode="auto">
            <a:xfrm>
              <a:off x="261937" y="217487"/>
              <a:ext cx="712788" cy="701675"/>
            </a:xfrm>
            <a:custGeom>
              <a:avLst/>
              <a:gdLst>
                <a:gd name="T0" fmla="*/ 188097 w 792"/>
                <a:gd name="T1" fmla="*/ 307152 h 779"/>
                <a:gd name="T2" fmla="*/ 249296 w 792"/>
                <a:gd name="T3" fmla="*/ 200865 h 779"/>
                <a:gd name="T4" fmla="*/ 350994 w 792"/>
                <a:gd name="T5" fmla="*/ 290938 h 779"/>
                <a:gd name="T6" fmla="*/ 264596 w 792"/>
                <a:gd name="T7" fmla="*/ 182850 h 779"/>
                <a:gd name="T8" fmla="*/ 350994 w 792"/>
                <a:gd name="T9" fmla="*/ 290938 h 779"/>
                <a:gd name="T10" fmla="*/ 350994 w 792"/>
                <a:gd name="T11" fmla="*/ 290938 h 779"/>
                <a:gd name="T12" fmla="*/ 420293 w 792"/>
                <a:gd name="T13" fmla="*/ 174743 h 779"/>
                <a:gd name="T14" fmla="*/ 442793 w 792"/>
                <a:gd name="T15" fmla="*/ 163034 h 779"/>
                <a:gd name="T16" fmla="*/ 445493 w 792"/>
                <a:gd name="T17" fmla="*/ 182850 h 779"/>
                <a:gd name="T18" fmla="*/ 439193 w 792"/>
                <a:gd name="T19" fmla="*/ 215276 h 779"/>
                <a:gd name="T20" fmla="*/ 418493 w 792"/>
                <a:gd name="T21" fmla="*/ 207170 h 779"/>
                <a:gd name="T22" fmla="*/ 393293 w 792"/>
                <a:gd name="T23" fmla="*/ 185552 h 779"/>
                <a:gd name="T24" fmla="*/ 410393 w 792"/>
                <a:gd name="T25" fmla="*/ 172942 h 779"/>
                <a:gd name="T26" fmla="*/ 442793 w 792"/>
                <a:gd name="T27" fmla="*/ 163034 h 779"/>
                <a:gd name="T28" fmla="*/ 337494 w 792"/>
                <a:gd name="T29" fmla="*/ 308953 h 779"/>
                <a:gd name="T30" fmla="*/ 325795 w 792"/>
                <a:gd name="T31" fmla="*/ 440461 h 779"/>
                <a:gd name="T32" fmla="*/ 371694 w 792"/>
                <a:gd name="T33" fmla="*/ 320663 h 779"/>
                <a:gd name="T34" fmla="*/ 280795 w 792"/>
                <a:gd name="T35" fmla="*/ 268420 h 779"/>
                <a:gd name="T36" fmla="*/ 246596 w 792"/>
                <a:gd name="T37" fmla="*/ 280130 h 779"/>
                <a:gd name="T38" fmla="*/ 292495 w 792"/>
                <a:gd name="T39" fmla="*/ 440461 h 779"/>
                <a:gd name="T40" fmla="*/ 280795 w 792"/>
                <a:gd name="T41" fmla="*/ 268420 h 779"/>
                <a:gd name="T42" fmla="*/ 416693 w 792"/>
                <a:gd name="T43" fmla="*/ 240497 h 779"/>
                <a:gd name="T44" fmla="*/ 404993 w 792"/>
                <a:gd name="T45" fmla="*/ 440461 h 779"/>
                <a:gd name="T46" fmla="*/ 450892 w 792"/>
                <a:gd name="T47" fmla="*/ 253107 h 779"/>
                <a:gd name="T48" fmla="*/ 201597 w 792"/>
                <a:gd name="T49" fmla="*/ 351288 h 779"/>
                <a:gd name="T50" fmla="*/ 167397 w 792"/>
                <a:gd name="T51" fmla="*/ 362997 h 779"/>
                <a:gd name="T52" fmla="*/ 213296 w 792"/>
                <a:gd name="T53" fmla="*/ 440461 h 779"/>
                <a:gd name="T54" fmla="*/ 201597 w 792"/>
                <a:gd name="T55" fmla="*/ 351288 h 779"/>
                <a:gd name="T56" fmla="*/ 122398 w 792"/>
                <a:gd name="T57" fmla="*/ 440461 h 779"/>
                <a:gd name="T58" fmla="*/ 110698 w 792"/>
                <a:gd name="T59" fmla="*/ 170240 h 779"/>
                <a:gd name="T60" fmla="*/ 134098 w 792"/>
                <a:gd name="T61" fmla="*/ 170240 h 779"/>
                <a:gd name="T62" fmla="*/ 477892 w 792"/>
                <a:gd name="T63" fmla="*/ 417042 h 779"/>
                <a:gd name="T64" fmla="*/ 477892 w 792"/>
                <a:gd name="T65" fmla="*/ 440461 h 779"/>
                <a:gd name="T66" fmla="*/ 110698 w 792"/>
                <a:gd name="T67" fmla="*/ 428751 h 779"/>
                <a:gd name="T68" fmla="*/ 477892 w 792"/>
                <a:gd name="T69" fmla="*/ 417042 h 779"/>
                <a:gd name="T70" fmla="*/ 611990 w 792"/>
                <a:gd name="T71" fmla="*/ 701675 h 779"/>
                <a:gd name="T72" fmla="*/ 436493 w 792"/>
                <a:gd name="T73" fmla="*/ 566564 h 779"/>
                <a:gd name="T74" fmla="*/ 0 w 792"/>
                <a:gd name="T75" fmla="*/ 299045 h 779"/>
                <a:gd name="T76" fmla="*/ 599390 w 792"/>
                <a:gd name="T77" fmla="*/ 299045 h 779"/>
                <a:gd name="T78" fmla="*/ 677689 w 792"/>
                <a:gd name="T79" fmla="*/ 544947 h 779"/>
                <a:gd name="T80" fmla="*/ 300595 w 792"/>
                <a:gd name="T81" fmla="*/ 561160 h 779"/>
                <a:gd name="T82" fmla="*/ 561591 w 792"/>
                <a:gd name="T83" fmla="*/ 299045 h 779"/>
                <a:gd name="T84" fmla="*/ 38699 w 792"/>
                <a:gd name="T85" fmla="*/ 299045 h 7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92" h="779">
                  <a:moveTo>
                    <a:pt x="297" y="240"/>
                  </a:moveTo>
                  <a:lnTo>
                    <a:pt x="209" y="341"/>
                  </a:lnTo>
                  <a:lnTo>
                    <a:pt x="188" y="323"/>
                  </a:lnTo>
                  <a:lnTo>
                    <a:pt x="277" y="223"/>
                  </a:lnTo>
                  <a:lnTo>
                    <a:pt x="297" y="240"/>
                  </a:lnTo>
                  <a:close/>
                  <a:moveTo>
                    <a:pt x="390" y="323"/>
                  </a:moveTo>
                  <a:lnTo>
                    <a:pt x="276" y="224"/>
                  </a:lnTo>
                  <a:lnTo>
                    <a:pt x="294" y="203"/>
                  </a:lnTo>
                  <a:lnTo>
                    <a:pt x="408" y="303"/>
                  </a:lnTo>
                  <a:lnTo>
                    <a:pt x="390" y="323"/>
                  </a:lnTo>
                  <a:close/>
                  <a:moveTo>
                    <a:pt x="487" y="212"/>
                  </a:moveTo>
                  <a:lnTo>
                    <a:pt x="390" y="323"/>
                  </a:lnTo>
                  <a:lnTo>
                    <a:pt x="369" y="305"/>
                  </a:lnTo>
                  <a:lnTo>
                    <a:pt x="467" y="194"/>
                  </a:lnTo>
                  <a:lnTo>
                    <a:pt x="487" y="212"/>
                  </a:lnTo>
                  <a:close/>
                  <a:moveTo>
                    <a:pt x="492" y="181"/>
                  </a:moveTo>
                  <a:cubicBezTo>
                    <a:pt x="497" y="179"/>
                    <a:pt x="500" y="182"/>
                    <a:pt x="499" y="187"/>
                  </a:cubicBezTo>
                  <a:lnTo>
                    <a:pt x="495" y="203"/>
                  </a:lnTo>
                  <a:cubicBezTo>
                    <a:pt x="494" y="209"/>
                    <a:pt x="492" y="217"/>
                    <a:pt x="491" y="222"/>
                  </a:cubicBezTo>
                  <a:lnTo>
                    <a:pt x="488" y="239"/>
                  </a:lnTo>
                  <a:cubicBezTo>
                    <a:pt x="487" y="244"/>
                    <a:pt x="483" y="245"/>
                    <a:pt x="479" y="242"/>
                  </a:cubicBezTo>
                  <a:lnTo>
                    <a:pt x="465" y="230"/>
                  </a:lnTo>
                  <a:cubicBezTo>
                    <a:pt x="461" y="227"/>
                    <a:pt x="455" y="221"/>
                    <a:pt x="451" y="217"/>
                  </a:cubicBezTo>
                  <a:lnTo>
                    <a:pt x="437" y="206"/>
                  </a:lnTo>
                  <a:cubicBezTo>
                    <a:pt x="433" y="202"/>
                    <a:pt x="434" y="198"/>
                    <a:pt x="439" y="197"/>
                  </a:cubicBezTo>
                  <a:lnTo>
                    <a:pt x="456" y="192"/>
                  </a:lnTo>
                  <a:cubicBezTo>
                    <a:pt x="461" y="190"/>
                    <a:pt x="470" y="187"/>
                    <a:pt x="475" y="186"/>
                  </a:cubicBezTo>
                  <a:lnTo>
                    <a:pt x="492" y="181"/>
                  </a:lnTo>
                  <a:close/>
                  <a:moveTo>
                    <a:pt x="400" y="343"/>
                  </a:moveTo>
                  <a:lnTo>
                    <a:pt x="375" y="343"/>
                  </a:lnTo>
                  <a:cubicBezTo>
                    <a:pt x="368" y="343"/>
                    <a:pt x="362" y="349"/>
                    <a:pt x="362" y="356"/>
                  </a:cubicBezTo>
                  <a:lnTo>
                    <a:pt x="362" y="489"/>
                  </a:lnTo>
                  <a:lnTo>
                    <a:pt x="413" y="489"/>
                  </a:lnTo>
                  <a:lnTo>
                    <a:pt x="413" y="356"/>
                  </a:lnTo>
                  <a:cubicBezTo>
                    <a:pt x="413" y="349"/>
                    <a:pt x="407" y="343"/>
                    <a:pt x="400" y="343"/>
                  </a:cubicBezTo>
                  <a:close/>
                  <a:moveTo>
                    <a:pt x="312" y="298"/>
                  </a:moveTo>
                  <a:lnTo>
                    <a:pt x="287" y="298"/>
                  </a:lnTo>
                  <a:cubicBezTo>
                    <a:pt x="280" y="298"/>
                    <a:pt x="274" y="304"/>
                    <a:pt x="274" y="311"/>
                  </a:cubicBezTo>
                  <a:lnTo>
                    <a:pt x="274" y="489"/>
                  </a:lnTo>
                  <a:lnTo>
                    <a:pt x="325" y="489"/>
                  </a:lnTo>
                  <a:lnTo>
                    <a:pt x="325" y="311"/>
                  </a:lnTo>
                  <a:cubicBezTo>
                    <a:pt x="325" y="304"/>
                    <a:pt x="319" y="298"/>
                    <a:pt x="312" y="298"/>
                  </a:cubicBezTo>
                  <a:close/>
                  <a:moveTo>
                    <a:pt x="488" y="267"/>
                  </a:moveTo>
                  <a:lnTo>
                    <a:pt x="463" y="267"/>
                  </a:lnTo>
                  <a:cubicBezTo>
                    <a:pt x="456" y="267"/>
                    <a:pt x="450" y="273"/>
                    <a:pt x="450" y="281"/>
                  </a:cubicBezTo>
                  <a:lnTo>
                    <a:pt x="450" y="489"/>
                  </a:lnTo>
                  <a:lnTo>
                    <a:pt x="501" y="489"/>
                  </a:lnTo>
                  <a:lnTo>
                    <a:pt x="501" y="281"/>
                  </a:lnTo>
                  <a:cubicBezTo>
                    <a:pt x="501" y="273"/>
                    <a:pt x="495" y="267"/>
                    <a:pt x="488" y="267"/>
                  </a:cubicBezTo>
                  <a:close/>
                  <a:moveTo>
                    <a:pt x="224" y="390"/>
                  </a:moveTo>
                  <a:lnTo>
                    <a:pt x="200" y="390"/>
                  </a:lnTo>
                  <a:cubicBezTo>
                    <a:pt x="192" y="390"/>
                    <a:pt x="186" y="396"/>
                    <a:pt x="186" y="403"/>
                  </a:cubicBezTo>
                  <a:lnTo>
                    <a:pt x="186" y="489"/>
                  </a:lnTo>
                  <a:lnTo>
                    <a:pt x="237" y="489"/>
                  </a:lnTo>
                  <a:lnTo>
                    <a:pt x="237" y="403"/>
                  </a:lnTo>
                  <a:cubicBezTo>
                    <a:pt x="237" y="396"/>
                    <a:pt x="231" y="390"/>
                    <a:pt x="224" y="390"/>
                  </a:cubicBezTo>
                  <a:close/>
                  <a:moveTo>
                    <a:pt x="149" y="476"/>
                  </a:moveTo>
                  <a:cubicBezTo>
                    <a:pt x="149" y="483"/>
                    <a:pt x="144" y="489"/>
                    <a:pt x="136" y="489"/>
                  </a:cubicBezTo>
                  <a:cubicBezTo>
                    <a:pt x="129" y="489"/>
                    <a:pt x="123" y="483"/>
                    <a:pt x="123" y="476"/>
                  </a:cubicBezTo>
                  <a:lnTo>
                    <a:pt x="123" y="189"/>
                  </a:lnTo>
                  <a:cubicBezTo>
                    <a:pt x="123" y="182"/>
                    <a:pt x="129" y="176"/>
                    <a:pt x="136" y="176"/>
                  </a:cubicBezTo>
                  <a:cubicBezTo>
                    <a:pt x="143" y="176"/>
                    <a:pt x="149" y="182"/>
                    <a:pt x="149" y="189"/>
                  </a:cubicBezTo>
                  <a:lnTo>
                    <a:pt x="149" y="476"/>
                  </a:lnTo>
                  <a:close/>
                  <a:moveTo>
                    <a:pt x="531" y="463"/>
                  </a:moveTo>
                  <a:cubicBezTo>
                    <a:pt x="538" y="463"/>
                    <a:pt x="544" y="469"/>
                    <a:pt x="544" y="476"/>
                  </a:cubicBezTo>
                  <a:cubicBezTo>
                    <a:pt x="544" y="483"/>
                    <a:pt x="538" y="489"/>
                    <a:pt x="531" y="489"/>
                  </a:cubicBezTo>
                  <a:lnTo>
                    <a:pt x="136" y="489"/>
                  </a:lnTo>
                  <a:cubicBezTo>
                    <a:pt x="129" y="489"/>
                    <a:pt x="123" y="483"/>
                    <a:pt x="123" y="476"/>
                  </a:cubicBezTo>
                  <a:cubicBezTo>
                    <a:pt x="123" y="469"/>
                    <a:pt x="129" y="463"/>
                    <a:pt x="136" y="463"/>
                  </a:cubicBezTo>
                  <a:lnTo>
                    <a:pt x="531" y="463"/>
                  </a:lnTo>
                  <a:close/>
                  <a:moveTo>
                    <a:pt x="753" y="750"/>
                  </a:moveTo>
                  <a:cubicBezTo>
                    <a:pt x="732" y="770"/>
                    <a:pt x="706" y="779"/>
                    <a:pt x="680" y="779"/>
                  </a:cubicBezTo>
                  <a:cubicBezTo>
                    <a:pt x="654" y="779"/>
                    <a:pt x="628" y="770"/>
                    <a:pt x="608" y="750"/>
                  </a:cubicBezTo>
                  <a:lnTo>
                    <a:pt x="485" y="629"/>
                  </a:lnTo>
                  <a:cubicBezTo>
                    <a:pt x="440" y="653"/>
                    <a:pt x="388" y="666"/>
                    <a:pt x="334" y="666"/>
                  </a:cubicBezTo>
                  <a:cubicBezTo>
                    <a:pt x="149" y="666"/>
                    <a:pt x="0" y="517"/>
                    <a:pt x="0" y="332"/>
                  </a:cubicBezTo>
                  <a:cubicBezTo>
                    <a:pt x="0" y="149"/>
                    <a:pt x="149" y="0"/>
                    <a:pt x="334" y="0"/>
                  </a:cubicBezTo>
                  <a:cubicBezTo>
                    <a:pt x="517" y="0"/>
                    <a:pt x="666" y="149"/>
                    <a:pt x="666" y="332"/>
                  </a:cubicBezTo>
                  <a:cubicBezTo>
                    <a:pt x="666" y="387"/>
                    <a:pt x="653" y="439"/>
                    <a:pt x="630" y="484"/>
                  </a:cubicBezTo>
                  <a:lnTo>
                    <a:pt x="753" y="605"/>
                  </a:lnTo>
                  <a:cubicBezTo>
                    <a:pt x="792" y="645"/>
                    <a:pt x="792" y="709"/>
                    <a:pt x="753" y="750"/>
                  </a:cubicBezTo>
                  <a:close/>
                  <a:moveTo>
                    <a:pt x="334" y="623"/>
                  </a:moveTo>
                  <a:lnTo>
                    <a:pt x="334" y="623"/>
                  </a:lnTo>
                  <a:cubicBezTo>
                    <a:pt x="494" y="623"/>
                    <a:pt x="624" y="493"/>
                    <a:pt x="624" y="332"/>
                  </a:cubicBezTo>
                  <a:cubicBezTo>
                    <a:pt x="624" y="172"/>
                    <a:pt x="494" y="42"/>
                    <a:pt x="334" y="42"/>
                  </a:cubicBezTo>
                  <a:cubicBezTo>
                    <a:pt x="173" y="42"/>
                    <a:pt x="43" y="172"/>
                    <a:pt x="43" y="332"/>
                  </a:cubicBezTo>
                  <a:cubicBezTo>
                    <a:pt x="43" y="493"/>
                    <a:pt x="173" y="623"/>
                    <a:pt x="334" y="623"/>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grpSp>
      <p:grpSp>
        <p:nvGrpSpPr>
          <p:cNvPr id="6" name="组合 43"/>
          <p:cNvGrpSpPr>
            <a:grpSpLocks/>
          </p:cNvGrpSpPr>
          <p:nvPr/>
        </p:nvGrpSpPr>
        <p:grpSpPr bwMode="auto">
          <a:xfrm>
            <a:off x="539552" y="1628800"/>
            <a:ext cx="639411" cy="641517"/>
            <a:chOff x="0" y="0"/>
            <a:chExt cx="1154113" cy="1155698"/>
          </a:xfrm>
          <a:solidFill>
            <a:sysClr val="window" lastClr="FFFFFF">
              <a:lumMod val="65000"/>
            </a:sysClr>
          </a:solidFill>
        </p:grpSpPr>
        <p:sp>
          <p:nvSpPr>
            <p:cNvPr id="53" name="Oval 32"/>
            <p:cNvSpPr>
              <a:spLocks noChangeArrowheads="1"/>
            </p:cNvSpPr>
            <p:nvPr/>
          </p:nvSpPr>
          <p:spPr bwMode="auto">
            <a:xfrm>
              <a:off x="0" y="0"/>
              <a:ext cx="1154113" cy="1155698"/>
            </a:xfrm>
            <a:prstGeom prst="ellipse">
              <a:avLst/>
            </a:prstGeom>
            <a:solidFill>
              <a:srgbClr val="0070C0"/>
            </a:solidFill>
            <a:ln w="63500">
              <a:solidFill>
                <a:sysClr val="window" lastClr="FFFFFF"/>
              </a:solidFill>
              <a:round/>
              <a:headEnd/>
              <a:tailEnd/>
            </a:ln>
            <a:effectLst>
              <a:outerShdw blurRad="101600" dist="38100" dir="8100000" algn="tr" rotWithShape="0">
                <a:prstClr val="black">
                  <a:alpha val="40000"/>
                </a:prstClr>
              </a:outerShdw>
            </a:effec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itchFamily="34" charset="-122"/>
              </a:endParaRPr>
            </a:p>
          </p:txBody>
        </p:sp>
        <p:sp>
          <p:nvSpPr>
            <p:cNvPr id="54" name="Freeform 37"/>
            <p:cNvSpPr>
              <a:spLocks noEditPoints="1"/>
            </p:cNvSpPr>
            <p:nvPr/>
          </p:nvSpPr>
          <p:spPr bwMode="auto">
            <a:xfrm>
              <a:off x="268287" y="254000"/>
              <a:ext cx="658813" cy="652462"/>
            </a:xfrm>
            <a:custGeom>
              <a:avLst/>
              <a:gdLst>
                <a:gd name="T0" fmla="*/ 594912 w 732"/>
                <a:gd name="T1" fmla="*/ 562343 h 724"/>
                <a:gd name="T2" fmla="*/ 526510 w 732"/>
                <a:gd name="T3" fmla="*/ 562343 h 724"/>
                <a:gd name="T4" fmla="*/ 431109 w 732"/>
                <a:gd name="T5" fmla="*/ 379401 h 724"/>
                <a:gd name="T6" fmla="*/ 421208 w 732"/>
                <a:gd name="T7" fmla="*/ 415449 h 724"/>
                <a:gd name="T8" fmla="*/ 369007 w 732"/>
                <a:gd name="T9" fmla="*/ 455101 h 724"/>
                <a:gd name="T10" fmla="*/ 540011 w 732"/>
                <a:gd name="T11" fmla="*/ 644351 h 724"/>
                <a:gd name="T12" fmla="*/ 649813 w 732"/>
                <a:gd name="T13" fmla="*/ 570454 h 724"/>
                <a:gd name="T14" fmla="*/ 568811 w 732"/>
                <a:gd name="T15" fmla="*/ 486643 h 724"/>
                <a:gd name="T16" fmla="*/ 449109 w 732"/>
                <a:gd name="T17" fmla="*/ 388413 h 724"/>
                <a:gd name="T18" fmla="*/ 237605 w 732"/>
                <a:gd name="T19" fmla="*/ 231606 h 724"/>
                <a:gd name="T20" fmla="*/ 273605 w 732"/>
                <a:gd name="T21" fmla="*/ 221693 h 724"/>
                <a:gd name="T22" fmla="*/ 283506 w 732"/>
                <a:gd name="T23" fmla="*/ 186546 h 724"/>
                <a:gd name="T24" fmla="*/ 292506 w 732"/>
                <a:gd name="T25" fmla="*/ 153202 h 724"/>
                <a:gd name="T26" fmla="*/ 126903 w 732"/>
                <a:gd name="T27" fmla="*/ 14419 h 724"/>
                <a:gd name="T28" fmla="*/ 104402 w 732"/>
                <a:gd name="T29" fmla="*/ 184744 h 724"/>
                <a:gd name="T30" fmla="*/ 900 w 732"/>
                <a:gd name="T31" fmla="*/ 141487 h 724"/>
                <a:gd name="T32" fmla="*/ 196204 w 732"/>
                <a:gd name="T33" fmla="*/ 281171 h 724"/>
                <a:gd name="T34" fmla="*/ 221404 w 732"/>
                <a:gd name="T35" fmla="*/ 248729 h 724"/>
                <a:gd name="T36" fmla="*/ 634513 w 732"/>
                <a:gd name="T37" fmla="*/ 63985 h 724"/>
                <a:gd name="T38" fmla="*/ 546311 w 732"/>
                <a:gd name="T39" fmla="*/ 0 h 724"/>
                <a:gd name="T40" fmla="*/ 309606 w 732"/>
                <a:gd name="T41" fmla="*/ 211780 h 724"/>
                <a:gd name="T42" fmla="*/ 275405 w 732"/>
                <a:gd name="T43" fmla="*/ 260444 h 724"/>
                <a:gd name="T44" fmla="*/ 246605 w 732"/>
                <a:gd name="T45" fmla="*/ 274863 h 724"/>
                <a:gd name="T46" fmla="*/ 250205 w 732"/>
                <a:gd name="T47" fmla="*/ 364982 h 724"/>
                <a:gd name="T48" fmla="*/ 58501 w 732"/>
                <a:gd name="T49" fmla="*/ 530801 h 724"/>
                <a:gd name="T50" fmla="*/ 37801 w 732"/>
                <a:gd name="T51" fmla="*/ 652462 h 724"/>
                <a:gd name="T52" fmla="*/ 136803 w 732"/>
                <a:gd name="T53" fmla="*/ 553331 h 724"/>
                <a:gd name="T54" fmla="*/ 291606 w 732"/>
                <a:gd name="T55" fmla="*/ 406437 h 724"/>
                <a:gd name="T56" fmla="*/ 378907 w 732"/>
                <a:gd name="T57" fmla="*/ 406437 h 724"/>
                <a:gd name="T58" fmla="*/ 404108 w 732"/>
                <a:gd name="T59" fmla="*/ 352366 h 724"/>
                <a:gd name="T60" fmla="*/ 441009 w 732"/>
                <a:gd name="T61" fmla="*/ 344255 h 724"/>
                <a:gd name="T62" fmla="*/ 634513 w 732"/>
                <a:gd name="T63" fmla="*/ 63985 h 7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32" h="724">
                  <a:moveTo>
                    <a:pt x="623" y="586"/>
                  </a:moveTo>
                  <a:cubicBezTo>
                    <a:pt x="644" y="586"/>
                    <a:pt x="661" y="603"/>
                    <a:pt x="661" y="624"/>
                  </a:cubicBezTo>
                  <a:cubicBezTo>
                    <a:pt x="661" y="645"/>
                    <a:pt x="644" y="662"/>
                    <a:pt x="623" y="662"/>
                  </a:cubicBezTo>
                  <a:cubicBezTo>
                    <a:pt x="602" y="662"/>
                    <a:pt x="585" y="645"/>
                    <a:pt x="585" y="624"/>
                  </a:cubicBezTo>
                  <a:cubicBezTo>
                    <a:pt x="585" y="603"/>
                    <a:pt x="602" y="586"/>
                    <a:pt x="623" y="586"/>
                  </a:cubicBezTo>
                  <a:close/>
                  <a:moveTo>
                    <a:pt x="479" y="421"/>
                  </a:moveTo>
                  <a:lnTo>
                    <a:pt x="489" y="441"/>
                  </a:lnTo>
                  <a:lnTo>
                    <a:pt x="468" y="461"/>
                  </a:lnTo>
                  <a:lnTo>
                    <a:pt x="449" y="480"/>
                  </a:lnTo>
                  <a:cubicBezTo>
                    <a:pt x="438" y="491"/>
                    <a:pt x="425" y="500"/>
                    <a:pt x="410" y="505"/>
                  </a:cubicBezTo>
                  <a:lnTo>
                    <a:pt x="539" y="633"/>
                  </a:lnTo>
                  <a:lnTo>
                    <a:pt x="600" y="715"/>
                  </a:lnTo>
                  <a:lnTo>
                    <a:pt x="632" y="724"/>
                  </a:lnTo>
                  <a:lnTo>
                    <a:pt x="722" y="633"/>
                  </a:lnTo>
                  <a:lnTo>
                    <a:pt x="713" y="600"/>
                  </a:lnTo>
                  <a:lnTo>
                    <a:pt x="632" y="540"/>
                  </a:lnTo>
                  <a:lnTo>
                    <a:pt x="511" y="419"/>
                  </a:lnTo>
                  <a:lnTo>
                    <a:pt x="499" y="431"/>
                  </a:lnTo>
                  <a:lnTo>
                    <a:pt x="479" y="421"/>
                  </a:lnTo>
                  <a:close/>
                  <a:moveTo>
                    <a:pt x="264" y="257"/>
                  </a:moveTo>
                  <a:lnTo>
                    <a:pt x="285" y="237"/>
                  </a:lnTo>
                  <a:lnTo>
                    <a:pt x="304" y="246"/>
                  </a:lnTo>
                  <a:lnTo>
                    <a:pt x="294" y="227"/>
                  </a:lnTo>
                  <a:lnTo>
                    <a:pt x="315" y="207"/>
                  </a:lnTo>
                  <a:lnTo>
                    <a:pt x="317" y="205"/>
                  </a:lnTo>
                  <a:cubicBezTo>
                    <a:pt x="322" y="193"/>
                    <a:pt x="325" y="181"/>
                    <a:pt x="325" y="170"/>
                  </a:cubicBezTo>
                  <a:cubicBezTo>
                    <a:pt x="325" y="84"/>
                    <a:pt x="242" y="0"/>
                    <a:pt x="156" y="1"/>
                  </a:cubicBezTo>
                  <a:cubicBezTo>
                    <a:pt x="156" y="1"/>
                    <a:pt x="146" y="11"/>
                    <a:pt x="141" y="16"/>
                  </a:cubicBezTo>
                  <a:cubicBezTo>
                    <a:pt x="210" y="85"/>
                    <a:pt x="204" y="74"/>
                    <a:pt x="204" y="116"/>
                  </a:cubicBezTo>
                  <a:cubicBezTo>
                    <a:pt x="204" y="151"/>
                    <a:pt x="149" y="205"/>
                    <a:pt x="116" y="205"/>
                  </a:cubicBezTo>
                  <a:cubicBezTo>
                    <a:pt x="72" y="205"/>
                    <a:pt x="86" y="212"/>
                    <a:pt x="16" y="142"/>
                  </a:cubicBezTo>
                  <a:cubicBezTo>
                    <a:pt x="10" y="147"/>
                    <a:pt x="1" y="157"/>
                    <a:pt x="1" y="157"/>
                  </a:cubicBezTo>
                  <a:cubicBezTo>
                    <a:pt x="2" y="243"/>
                    <a:pt x="83" y="325"/>
                    <a:pt x="169" y="325"/>
                  </a:cubicBezTo>
                  <a:cubicBezTo>
                    <a:pt x="185" y="325"/>
                    <a:pt x="201" y="320"/>
                    <a:pt x="218" y="312"/>
                  </a:cubicBezTo>
                  <a:lnTo>
                    <a:pt x="221" y="315"/>
                  </a:lnTo>
                  <a:cubicBezTo>
                    <a:pt x="226" y="301"/>
                    <a:pt x="234" y="288"/>
                    <a:pt x="246" y="276"/>
                  </a:cubicBezTo>
                  <a:lnTo>
                    <a:pt x="264" y="257"/>
                  </a:lnTo>
                  <a:close/>
                  <a:moveTo>
                    <a:pt x="705" y="71"/>
                  </a:moveTo>
                  <a:lnTo>
                    <a:pt x="655" y="20"/>
                  </a:lnTo>
                  <a:cubicBezTo>
                    <a:pt x="642" y="7"/>
                    <a:pt x="624" y="0"/>
                    <a:pt x="607" y="0"/>
                  </a:cubicBezTo>
                  <a:cubicBezTo>
                    <a:pt x="589" y="0"/>
                    <a:pt x="572" y="7"/>
                    <a:pt x="558" y="20"/>
                  </a:cubicBezTo>
                  <a:lnTo>
                    <a:pt x="344" y="235"/>
                  </a:lnTo>
                  <a:cubicBezTo>
                    <a:pt x="350" y="248"/>
                    <a:pt x="345" y="267"/>
                    <a:pt x="335" y="277"/>
                  </a:cubicBezTo>
                  <a:cubicBezTo>
                    <a:pt x="328" y="284"/>
                    <a:pt x="317" y="289"/>
                    <a:pt x="306" y="289"/>
                  </a:cubicBezTo>
                  <a:cubicBezTo>
                    <a:pt x="302" y="289"/>
                    <a:pt x="297" y="288"/>
                    <a:pt x="293" y="286"/>
                  </a:cubicBezTo>
                  <a:lnTo>
                    <a:pt x="274" y="305"/>
                  </a:lnTo>
                  <a:cubicBezTo>
                    <a:pt x="247" y="331"/>
                    <a:pt x="247" y="375"/>
                    <a:pt x="274" y="401"/>
                  </a:cubicBezTo>
                  <a:lnTo>
                    <a:pt x="278" y="405"/>
                  </a:lnTo>
                  <a:lnTo>
                    <a:pt x="110" y="572"/>
                  </a:lnTo>
                  <a:lnTo>
                    <a:pt x="65" y="589"/>
                  </a:lnTo>
                  <a:lnTo>
                    <a:pt x="0" y="682"/>
                  </a:lnTo>
                  <a:lnTo>
                    <a:pt x="42" y="724"/>
                  </a:lnTo>
                  <a:lnTo>
                    <a:pt x="135" y="659"/>
                  </a:lnTo>
                  <a:lnTo>
                    <a:pt x="152" y="614"/>
                  </a:lnTo>
                  <a:lnTo>
                    <a:pt x="319" y="447"/>
                  </a:lnTo>
                  <a:lnTo>
                    <a:pt x="324" y="451"/>
                  </a:lnTo>
                  <a:cubicBezTo>
                    <a:pt x="338" y="465"/>
                    <a:pt x="355" y="471"/>
                    <a:pt x="373" y="471"/>
                  </a:cubicBezTo>
                  <a:cubicBezTo>
                    <a:pt x="390" y="471"/>
                    <a:pt x="408" y="465"/>
                    <a:pt x="421" y="451"/>
                  </a:cubicBezTo>
                  <a:lnTo>
                    <a:pt x="440" y="433"/>
                  </a:lnTo>
                  <a:cubicBezTo>
                    <a:pt x="434" y="420"/>
                    <a:pt x="438" y="401"/>
                    <a:pt x="449" y="391"/>
                  </a:cubicBezTo>
                  <a:cubicBezTo>
                    <a:pt x="456" y="384"/>
                    <a:pt x="467" y="379"/>
                    <a:pt x="477" y="379"/>
                  </a:cubicBezTo>
                  <a:cubicBezTo>
                    <a:pt x="482" y="379"/>
                    <a:pt x="487" y="380"/>
                    <a:pt x="490" y="382"/>
                  </a:cubicBezTo>
                  <a:lnTo>
                    <a:pt x="705" y="167"/>
                  </a:lnTo>
                  <a:cubicBezTo>
                    <a:pt x="732" y="140"/>
                    <a:pt x="732" y="97"/>
                    <a:pt x="705" y="71"/>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grpSp>
      <p:grpSp>
        <p:nvGrpSpPr>
          <p:cNvPr id="7" name="组合 40"/>
          <p:cNvGrpSpPr>
            <a:grpSpLocks/>
          </p:cNvGrpSpPr>
          <p:nvPr/>
        </p:nvGrpSpPr>
        <p:grpSpPr bwMode="auto">
          <a:xfrm>
            <a:off x="4932040" y="1628800"/>
            <a:ext cx="648072" cy="641517"/>
            <a:chOff x="0" y="0"/>
            <a:chExt cx="1155700" cy="1155698"/>
          </a:xfrm>
          <a:solidFill>
            <a:sysClr val="window" lastClr="FFFFFF">
              <a:lumMod val="65000"/>
            </a:sysClr>
          </a:solidFill>
        </p:grpSpPr>
        <p:sp>
          <p:nvSpPr>
            <p:cNvPr id="56" name="Oval 33"/>
            <p:cNvSpPr>
              <a:spLocks noChangeArrowheads="1"/>
            </p:cNvSpPr>
            <p:nvPr/>
          </p:nvSpPr>
          <p:spPr bwMode="auto">
            <a:xfrm>
              <a:off x="0" y="0"/>
              <a:ext cx="1155700" cy="1155698"/>
            </a:xfrm>
            <a:prstGeom prst="ellipse">
              <a:avLst/>
            </a:prstGeom>
            <a:solidFill>
              <a:srgbClr val="0070C0"/>
            </a:solidFill>
            <a:ln w="63500">
              <a:solidFill>
                <a:sysClr val="window" lastClr="FFFFFF"/>
              </a:solidFill>
              <a:round/>
              <a:headEnd/>
              <a:tailEnd/>
            </a:ln>
            <a:effectLst>
              <a:outerShdw blurRad="101600" dist="38100" dir="8100000" algn="tr" rotWithShape="0">
                <a:prstClr val="black">
                  <a:alpha val="40000"/>
                </a:prstClr>
              </a:outerShdw>
            </a:effec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itchFamily="34" charset="-122"/>
              </a:endParaRPr>
            </a:p>
          </p:txBody>
        </p:sp>
        <p:sp>
          <p:nvSpPr>
            <p:cNvPr id="57" name="Freeform 36"/>
            <p:cNvSpPr>
              <a:spLocks noEditPoints="1"/>
            </p:cNvSpPr>
            <p:nvPr/>
          </p:nvSpPr>
          <p:spPr bwMode="auto">
            <a:xfrm>
              <a:off x="261937" y="217487"/>
              <a:ext cx="712788" cy="701675"/>
            </a:xfrm>
            <a:custGeom>
              <a:avLst/>
              <a:gdLst>
                <a:gd name="T0" fmla="*/ 188097 w 792"/>
                <a:gd name="T1" fmla="*/ 307152 h 779"/>
                <a:gd name="T2" fmla="*/ 249296 w 792"/>
                <a:gd name="T3" fmla="*/ 200865 h 779"/>
                <a:gd name="T4" fmla="*/ 350994 w 792"/>
                <a:gd name="T5" fmla="*/ 290938 h 779"/>
                <a:gd name="T6" fmla="*/ 264596 w 792"/>
                <a:gd name="T7" fmla="*/ 182850 h 779"/>
                <a:gd name="T8" fmla="*/ 350994 w 792"/>
                <a:gd name="T9" fmla="*/ 290938 h 779"/>
                <a:gd name="T10" fmla="*/ 350994 w 792"/>
                <a:gd name="T11" fmla="*/ 290938 h 779"/>
                <a:gd name="T12" fmla="*/ 420293 w 792"/>
                <a:gd name="T13" fmla="*/ 174743 h 779"/>
                <a:gd name="T14" fmla="*/ 442793 w 792"/>
                <a:gd name="T15" fmla="*/ 163034 h 779"/>
                <a:gd name="T16" fmla="*/ 445493 w 792"/>
                <a:gd name="T17" fmla="*/ 182850 h 779"/>
                <a:gd name="T18" fmla="*/ 439193 w 792"/>
                <a:gd name="T19" fmla="*/ 215276 h 779"/>
                <a:gd name="T20" fmla="*/ 418493 w 792"/>
                <a:gd name="T21" fmla="*/ 207170 h 779"/>
                <a:gd name="T22" fmla="*/ 393293 w 792"/>
                <a:gd name="T23" fmla="*/ 185552 h 779"/>
                <a:gd name="T24" fmla="*/ 410393 w 792"/>
                <a:gd name="T25" fmla="*/ 172942 h 779"/>
                <a:gd name="T26" fmla="*/ 442793 w 792"/>
                <a:gd name="T27" fmla="*/ 163034 h 779"/>
                <a:gd name="T28" fmla="*/ 337494 w 792"/>
                <a:gd name="T29" fmla="*/ 308953 h 779"/>
                <a:gd name="T30" fmla="*/ 325795 w 792"/>
                <a:gd name="T31" fmla="*/ 440461 h 779"/>
                <a:gd name="T32" fmla="*/ 371694 w 792"/>
                <a:gd name="T33" fmla="*/ 320663 h 779"/>
                <a:gd name="T34" fmla="*/ 280795 w 792"/>
                <a:gd name="T35" fmla="*/ 268420 h 779"/>
                <a:gd name="T36" fmla="*/ 246596 w 792"/>
                <a:gd name="T37" fmla="*/ 280130 h 779"/>
                <a:gd name="T38" fmla="*/ 292495 w 792"/>
                <a:gd name="T39" fmla="*/ 440461 h 779"/>
                <a:gd name="T40" fmla="*/ 280795 w 792"/>
                <a:gd name="T41" fmla="*/ 268420 h 779"/>
                <a:gd name="T42" fmla="*/ 416693 w 792"/>
                <a:gd name="T43" fmla="*/ 240497 h 779"/>
                <a:gd name="T44" fmla="*/ 404993 w 792"/>
                <a:gd name="T45" fmla="*/ 440461 h 779"/>
                <a:gd name="T46" fmla="*/ 450892 w 792"/>
                <a:gd name="T47" fmla="*/ 253107 h 779"/>
                <a:gd name="T48" fmla="*/ 201597 w 792"/>
                <a:gd name="T49" fmla="*/ 351288 h 779"/>
                <a:gd name="T50" fmla="*/ 167397 w 792"/>
                <a:gd name="T51" fmla="*/ 362997 h 779"/>
                <a:gd name="T52" fmla="*/ 213296 w 792"/>
                <a:gd name="T53" fmla="*/ 440461 h 779"/>
                <a:gd name="T54" fmla="*/ 201597 w 792"/>
                <a:gd name="T55" fmla="*/ 351288 h 779"/>
                <a:gd name="T56" fmla="*/ 122398 w 792"/>
                <a:gd name="T57" fmla="*/ 440461 h 779"/>
                <a:gd name="T58" fmla="*/ 110698 w 792"/>
                <a:gd name="T59" fmla="*/ 170240 h 779"/>
                <a:gd name="T60" fmla="*/ 134098 w 792"/>
                <a:gd name="T61" fmla="*/ 170240 h 779"/>
                <a:gd name="T62" fmla="*/ 477892 w 792"/>
                <a:gd name="T63" fmla="*/ 417042 h 779"/>
                <a:gd name="T64" fmla="*/ 477892 w 792"/>
                <a:gd name="T65" fmla="*/ 440461 h 779"/>
                <a:gd name="T66" fmla="*/ 110698 w 792"/>
                <a:gd name="T67" fmla="*/ 428751 h 779"/>
                <a:gd name="T68" fmla="*/ 477892 w 792"/>
                <a:gd name="T69" fmla="*/ 417042 h 779"/>
                <a:gd name="T70" fmla="*/ 611990 w 792"/>
                <a:gd name="T71" fmla="*/ 701675 h 779"/>
                <a:gd name="T72" fmla="*/ 436493 w 792"/>
                <a:gd name="T73" fmla="*/ 566564 h 779"/>
                <a:gd name="T74" fmla="*/ 0 w 792"/>
                <a:gd name="T75" fmla="*/ 299045 h 779"/>
                <a:gd name="T76" fmla="*/ 599390 w 792"/>
                <a:gd name="T77" fmla="*/ 299045 h 779"/>
                <a:gd name="T78" fmla="*/ 677689 w 792"/>
                <a:gd name="T79" fmla="*/ 544947 h 779"/>
                <a:gd name="T80" fmla="*/ 300595 w 792"/>
                <a:gd name="T81" fmla="*/ 561160 h 779"/>
                <a:gd name="T82" fmla="*/ 561591 w 792"/>
                <a:gd name="T83" fmla="*/ 299045 h 779"/>
                <a:gd name="T84" fmla="*/ 38699 w 792"/>
                <a:gd name="T85" fmla="*/ 299045 h 7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92" h="779">
                  <a:moveTo>
                    <a:pt x="297" y="240"/>
                  </a:moveTo>
                  <a:lnTo>
                    <a:pt x="209" y="341"/>
                  </a:lnTo>
                  <a:lnTo>
                    <a:pt x="188" y="323"/>
                  </a:lnTo>
                  <a:lnTo>
                    <a:pt x="277" y="223"/>
                  </a:lnTo>
                  <a:lnTo>
                    <a:pt x="297" y="240"/>
                  </a:lnTo>
                  <a:close/>
                  <a:moveTo>
                    <a:pt x="390" y="323"/>
                  </a:moveTo>
                  <a:lnTo>
                    <a:pt x="276" y="224"/>
                  </a:lnTo>
                  <a:lnTo>
                    <a:pt x="294" y="203"/>
                  </a:lnTo>
                  <a:lnTo>
                    <a:pt x="408" y="303"/>
                  </a:lnTo>
                  <a:lnTo>
                    <a:pt x="390" y="323"/>
                  </a:lnTo>
                  <a:close/>
                  <a:moveTo>
                    <a:pt x="487" y="212"/>
                  </a:moveTo>
                  <a:lnTo>
                    <a:pt x="390" y="323"/>
                  </a:lnTo>
                  <a:lnTo>
                    <a:pt x="369" y="305"/>
                  </a:lnTo>
                  <a:lnTo>
                    <a:pt x="467" y="194"/>
                  </a:lnTo>
                  <a:lnTo>
                    <a:pt x="487" y="212"/>
                  </a:lnTo>
                  <a:close/>
                  <a:moveTo>
                    <a:pt x="492" y="181"/>
                  </a:moveTo>
                  <a:cubicBezTo>
                    <a:pt x="497" y="179"/>
                    <a:pt x="500" y="182"/>
                    <a:pt x="499" y="187"/>
                  </a:cubicBezTo>
                  <a:lnTo>
                    <a:pt x="495" y="203"/>
                  </a:lnTo>
                  <a:cubicBezTo>
                    <a:pt x="494" y="209"/>
                    <a:pt x="492" y="217"/>
                    <a:pt x="491" y="222"/>
                  </a:cubicBezTo>
                  <a:lnTo>
                    <a:pt x="488" y="239"/>
                  </a:lnTo>
                  <a:cubicBezTo>
                    <a:pt x="487" y="244"/>
                    <a:pt x="483" y="245"/>
                    <a:pt x="479" y="242"/>
                  </a:cubicBezTo>
                  <a:lnTo>
                    <a:pt x="465" y="230"/>
                  </a:lnTo>
                  <a:cubicBezTo>
                    <a:pt x="461" y="227"/>
                    <a:pt x="455" y="221"/>
                    <a:pt x="451" y="217"/>
                  </a:cubicBezTo>
                  <a:lnTo>
                    <a:pt x="437" y="206"/>
                  </a:lnTo>
                  <a:cubicBezTo>
                    <a:pt x="433" y="202"/>
                    <a:pt x="434" y="198"/>
                    <a:pt x="439" y="197"/>
                  </a:cubicBezTo>
                  <a:lnTo>
                    <a:pt x="456" y="192"/>
                  </a:lnTo>
                  <a:cubicBezTo>
                    <a:pt x="461" y="190"/>
                    <a:pt x="470" y="187"/>
                    <a:pt x="475" y="186"/>
                  </a:cubicBezTo>
                  <a:lnTo>
                    <a:pt x="492" y="181"/>
                  </a:lnTo>
                  <a:close/>
                  <a:moveTo>
                    <a:pt x="400" y="343"/>
                  </a:moveTo>
                  <a:lnTo>
                    <a:pt x="375" y="343"/>
                  </a:lnTo>
                  <a:cubicBezTo>
                    <a:pt x="368" y="343"/>
                    <a:pt x="362" y="349"/>
                    <a:pt x="362" y="356"/>
                  </a:cubicBezTo>
                  <a:lnTo>
                    <a:pt x="362" y="489"/>
                  </a:lnTo>
                  <a:lnTo>
                    <a:pt x="413" y="489"/>
                  </a:lnTo>
                  <a:lnTo>
                    <a:pt x="413" y="356"/>
                  </a:lnTo>
                  <a:cubicBezTo>
                    <a:pt x="413" y="349"/>
                    <a:pt x="407" y="343"/>
                    <a:pt x="400" y="343"/>
                  </a:cubicBezTo>
                  <a:close/>
                  <a:moveTo>
                    <a:pt x="312" y="298"/>
                  </a:moveTo>
                  <a:lnTo>
                    <a:pt x="287" y="298"/>
                  </a:lnTo>
                  <a:cubicBezTo>
                    <a:pt x="280" y="298"/>
                    <a:pt x="274" y="304"/>
                    <a:pt x="274" y="311"/>
                  </a:cubicBezTo>
                  <a:lnTo>
                    <a:pt x="274" y="489"/>
                  </a:lnTo>
                  <a:lnTo>
                    <a:pt x="325" y="489"/>
                  </a:lnTo>
                  <a:lnTo>
                    <a:pt x="325" y="311"/>
                  </a:lnTo>
                  <a:cubicBezTo>
                    <a:pt x="325" y="304"/>
                    <a:pt x="319" y="298"/>
                    <a:pt x="312" y="298"/>
                  </a:cubicBezTo>
                  <a:close/>
                  <a:moveTo>
                    <a:pt x="488" y="267"/>
                  </a:moveTo>
                  <a:lnTo>
                    <a:pt x="463" y="267"/>
                  </a:lnTo>
                  <a:cubicBezTo>
                    <a:pt x="456" y="267"/>
                    <a:pt x="450" y="273"/>
                    <a:pt x="450" y="281"/>
                  </a:cubicBezTo>
                  <a:lnTo>
                    <a:pt x="450" y="489"/>
                  </a:lnTo>
                  <a:lnTo>
                    <a:pt x="501" y="489"/>
                  </a:lnTo>
                  <a:lnTo>
                    <a:pt x="501" y="281"/>
                  </a:lnTo>
                  <a:cubicBezTo>
                    <a:pt x="501" y="273"/>
                    <a:pt x="495" y="267"/>
                    <a:pt x="488" y="267"/>
                  </a:cubicBezTo>
                  <a:close/>
                  <a:moveTo>
                    <a:pt x="224" y="390"/>
                  </a:moveTo>
                  <a:lnTo>
                    <a:pt x="200" y="390"/>
                  </a:lnTo>
                  <a:cubicBezTo>
                    <a:pt x="192" y="390"/>
                    <a:pt x="186" y="396"/>
                    <a:pt x="186" y="403"/>
                  </a:cubicBezTo>
                  <a:lnTo>
                    <a:pt x="186" y="489"/>
                  </a:lnTo>
                  <a:lnTo>
                    <a:pt x="237" y="489"/>
                  </a:lnTo>
                  <a:lnTo>
                    <a:pt x="237" y="403"/>
                  </a:lnTo>
                  <a:cubicBezTo>
                    <a:pt x="237" y="396"/>
                    <a:pt x="231" y="390"/>
                    <a:pt x="224" y="390"/>
                  </a:cubicBezTo>
                  <a:close/>
                  <a:moveTo>
                    <a:pt x="149" y="476"/>
                  </a:moveTo>
                  <a:cubicBezTo>
                    <a:pt x="149" y="483"/>
                    <a:pt x="144" y="489"/>
                    <a:pt x="136" y="489"/>
                  </a:cubicBezTo>
                  <a:cubicBezTo>
                    <a:pt x="129" y="489"/>
                    <a:pt x="123" y="483"/>
                    <a:pt x="123" y="476"/>
                  </a:cubicBezTo>
                  <a:lnTo>
                    <a:pt x="123" y="189"/>
                  </a:lnTo>
                  <a:cubicBezTo>
                    <a:pt x="123" y="182"/>
                    <a:pt x="129" y="176"/>
                    <a:pt x="136" y="176"/>
                  </a:cubicBezTo>
                  <a:cubicBezTo>
                    <a:pt x="143" y="176"/>
                    <a:pt x="149" y="182"/>
                    <a:pt x="149" y="189"/>
                  </a:cubicBezTo>
                  <a:lnTo>
                    <a:pt x="149" y="476"/>
                  </a:lnTo>
                  <a:close/>
                  <a:moveTo>
                    <a:pt x="531" y="463"/>
                  </a:moveTo>
                  <a:cubicBezTo>
                    <a:pt x="538" y="463"/>
                    <a:pt x="544" y="469"/>
                    <a:pt x="544" y="476"/>
                  </a:cubicBezTo>
                  <a:cubicBezTo>
                    <a:pt x="544" y="483"/>
                    <a:pt x="538" y="489"/>
                    <a:pt x="531" y="489"/>
                  </a:cubicBezTo>
                  <a:lnTo>
                    <a:pt x="136" y="489"/>
                  </a:lnTo>
                  <a:cubicBezTo>
                    <a:pt x="129" y="489"/>
                    <a:pt x="123" y="483"/>
                    <a:pt x="123" y="476"/>
                  </a:cubicBezTo>
                  <a:cubicBezTo>
                    <a:pt x="123" y="469"/>
                    <a:pt x="129" y="463"/>
                    <a:pt x="136" y="463"/>
                  </a:cubicBezTo>
                  <a:lnTo>
                    <a:pt x="531" y="463"/>
                  </a:lnTo>
                  <a:close/>
                  <a:moveTo>
                    <a:pt x="753" y="750"/>
                  </a:moveTo>
                  <a:cubicBezTo>
                    <a:pt x="732" y="770"/>
                    <a:pt x="706" y="779"/>
                    <a:pt x="680" y="779"/>
                  </a:cubicBezTo>
                  <a:cubicBezTo>
                    <a:pt x="654" y="779"/>
                    <a:pt x="628" y="770"/>
                    <a:pt x="608" y="750"/>
                  </a:cubicBezTo>
                  <a:lnTo>
                    <a:pt x="485" y="629"/>
                  </a:lnTo>
                  <a:cubicBezTo>
                    <a:pt x="440" y="653"/>
                    <a:pt x="388" y="666"/>
                    <a:pt x="334" y="666"/>
                  </a:cubicBezTo>
                  <a:cubicBezTo>
                    <a:pt x="149" y="666"/>
                    <a:pt x="0" y="517"/>
                    <a:pt x="0" y="332"/>
                  </a:cubicBezTo>
                  <a:cubicBezTo>
                    <a:pt x="0" y="149"/>
                    <a:pt x="149" y="0"/>
                    <a:pt x="334" y="0"/>
                  </a:cubicBezTo>
                  <a:cubicBezTo>
                    <a:pt x="517" y="0"/>
                    <a:pt x="666" y="149"/>
                    <a:pt x="666" y="332"/>
                  </a:cubicBezTo>
                  <a:cubicBezTo>
                    <a:pt x="666" y="387"/>
                    <a:pt x="653" y="439"/>
                    <a:pt x="630" y="484"/>
                  </a:cubicBezTo>
                  <a:lnTo>
                    <a:pt x="753" y="605"/>
                  </a:lnTo>
                  <a:cubicBezTo>
                    <a:pt x="792" y="645"/>
                    <a:pt x="792" y="709"/>
                    <a:pt x="753" y="750"/>
                  </a:cubicBezTo>
                  <a:close/>
                  <a:moveTo>
                    <a:pt x="334" y="623"/>
                  </a:moveTo>
                  <a:lnTo>
                    <a:pt x="334" y="623"/>
                  </a:lnTo>
                  <a:cubicBezTo>
                    <a:pt x="494" y="623"/>
                    <a:pt x="624" y="493"/>
                    <a:pt x="624" y="332"/>
                  </a:cubicBezTo>
                  <a:cubicBezTo>
                    <a:pt x="624" y="172"/>
                    <a:pt x="494" y="42"/>
                    <a:pt x="334" y="42"/>
                  </a:cubicBezTo>
                  <a:cubicBezTo>
                    <a:pt x="173" y="42"/>
                    <a:pt x="43" y="172"/>
                    <a:pt x="43" y="332"/>
                  </a:cubicBezTo>
                  <a:cubicBezTo>
                    <a:pt x="43" y="493"/>
                    <a:pt x="173" y="623"/>
                    <a:pt x="334" y="623"/>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grpSp>
      <p:grpSp>
        <p:nvGrpSpPr>
          <p:cNvPr id="8" name="组合 37"/>
          <p:cNvGrpSpPr>
            <a:grpSpLocks/>
          </p:cNvGrpSpPr>
          <p:nvPr/>
        </p:nvGrpSpPr>
        <p:grpSpPr bwMode="auto">
          <a:xfrm>
            <a:off x="4932040" y="3933056"/>
            <a:ext cx="648071" cy="648071"/>
            <a:chOff x="0" y="0"/>
            <a:chExt cx="1154113" cy="1155698"/>
          </a:xfrm>
          <a:solidFill>
            <a:sysClr val="window" lastClr="FFFFFF">
              <a:lumMod val="65000"/>
            </a:sysClr>
          </a:solidFill>
        </p:grpSpPr>
        <p:sp>
          <p:nvSpPr>
            <p:cNvPr id="59" name="Oval 31"/>
            <p:cNvSpPr>
              <a:spLocks noChangeArrowheads="1"/>
            </p:cNvSpPr>
            <p:nvPr/>
          </p:nvSpPr>
          <p:spPr bwMode="auto">
            <a:xfrm>
              <a:off x="0" y="0"/>
              <a:ext cx="1154113" cy="1155699"/>
            </a:xfrm>
            <a:prstGeom prst="ellipse">
              <a:avLst/>
            </a:prstGeom>
            <a:solidFill>
              <a:srgbClr val="0070C0"/>
            </a:solidFill>
            <a:ln w="63500">
              <a:solidFill>
                <a:sysClr val="window" lastClr="FFFFFF"/>
              </a:solidFill>
              <a:round/>
              <a:headEnd/>
              <a:tailEnd/>
            </a:ln>
            <a:effectLst>
              <a:outerShdw blurRad="101600" dist="38100" dir="8100000" algn="tr" rotWithShape="0">
                <a:prstClr val="black">
                  <a:alpha val="40000"/>
                </a:prstClr>
              </a:outerShdw>
            </a:effec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itchFamily="34" charset="-122"/>
              </a:endParaRPr>
            </a:p>
          </p:txBody>
        </p:sp>
        <p:sp>
          <p:nvSpPr>
            <p:cNvPr id="60" name="Freeform 35"/>
            <p:cNvSpPr>
              <a:spLocks noEditPoints="1"/>
            </p:cNvSpPr>
            <p:nvPr/>
          </p:nvSpPr>
          <p:spPr bwMode="auto">
            <a:xfrm>
              <a:off x="269875" y="169862"/>
              <a:ext cx="563563" cy="766762"/>
            </a:xfrm>
            <a:custGeom>
              <a:avLst/>
              <a:gdLst>
                <a:gd name="T0" fmla="*/ 73939 w 625"/>
                <a:gd name="T1" fmla="*/ 124194 h 852"/>
                <a:gd name="T2" fmla="*/ 62217 w 625"/>
                <a:gd name="T3" fmla="*/ 766762 h 852"/>
                <a:gd name="T4" fmla="*/ 563563 w 625"/>
                <a:gd name="T5" fmla="*/ 188091 h 852"/>
                <a:gd name="T6" fmla="*/ 520281 w 625"/>
                <a:gd name="T7" fmla="*/ 201590 h 852"/>
                <a:gd name="T8" fmla="*/ 64021 w 625"/>
                <a:gd name="T9" fmla="*/ 722664 h 852"/>
                <a:gd name="T10" fmla="*/ 243459 w 625"/>
                <a:gd name="T11" fmla="*/ 81896 h 852"/>
                <a:gd name="T12" fmla="*/ 320104 w 625"/>
                <a:gd name="T13" fmla="*/ 81896 h 852"/>
                <a:gd name="T14" fmla="*/ 280429 w 625"/>
                <a:gd name="T15" fmla="*/ 122394 h 852"/>
                <a:gd name="T16" fmla="*/ 196571 w 625"/>
                <a:gd name="T17" fmla="*/ 83696 h 852"/>
                <a:gd name="T18" fmla="*/ 103696 w 625"/>
                <a:gd name="T19" fmla="*/ 194390 h 852"/>
                <a:gd name="T20" fmla="*/ 459867 w 625"/>
                <a:gd name="T21" fmla="*/ 194390 h 852"/>
                <a:gd name="T22" fmla="*/ 366992 w 625"/>
                <a:gd name="T23" fmla="*/ 83696 h 852"/>
                <a:gd name="T24" fmla="*/ 196571 w 625"/>
                <a:gd name="T25" fmla="*/ 83696 h 852"/>
                <a:gd name="T26" fmla="*/ 199276 w 625"/>
                <a:gd name="T27" fmla="*/ 582271 h 852"/>
                <a:gd name="T28" fmla="*/ 136157 w 625"/>
                <a:gd name="T29" fmla="*/ 600270 h 852"/>
                <a:gd name="T30" fmla="*/ 122631 w 625"/>
                <a:gd name="T31" fmla="*/ 613770 h 852"/>
                <a:gd name="T32" fmla="*/ 199276 w 625"/>
                <a:gd name="T33" fmla="*/ 619169 h 852"/>
                <a:gd name="T34" fmla="*/ 119025 w 625"/>
                <a:gd name="T35" fmla="*/ 658767 h 852"/>
                <a:gd name="T36" fmla="*/ 218212 w 625"/>
                <a:gd name="T37" fmla="*/ 610170 h 852"/>
                <a:gd name="T38" fmla="*/ 218212 w 625"/>
                <a:gd name="T39" fmla="*/ 578671 h 852"/>
                <a:gd name="T40" fmla="*/ 99187 w 625"/>
                <a:gd name="T41" fmla="*/ 584971 h 852"/>
                <a:gd name="T42" fmla="*/ 192964 w 625"/>
                <a:gd name="T43" fmla="*/ 683966 h 852"/>
                <a:gd name="T44" fmla="*/ 192964 w 625"/>
                <a:gd name="T45" fmla="*/ 301485 h 852"/>
                <a:gd name="T46" fmla="*/ 136157 w 625"/>
                <a:gd name="T47" fmla="*/ 318584 h 852"/>
                <a:gd name="T48" fmla="*/ 155994 w 625"/>
                <a:gd name="T49" fmla="*/ 368982 h 852"/>
                <a:gd name="T50" fmla="*/ 119025 w 625"/>
                <a:gd name="T51" fmla="*/ 382481 h 852"/>
                <a:gd name="T52" fmla="*/ 192964 w 625"/>
                <a:gd name="T53" fmla="*/ 281686 h 852"/>
                <a:gd name="T54" fmla="*/ 99187 w 625"/>
                <a:gd name="T55" fmla="*/ 380681 h 852"/>
                <a:gd name="T56" fmla="*/ 217310 w 625"/>
                <a:gd name="T57" fmla="*/ 323084 h 852"/>
                <a:gd name="T58" fmla="*/ 216408 w 625"/>
                <a:gd name="T59" fmla="*/ 296985 h 852"/>
                <a:gd name="T60" fmla="*/ 199276 w 625"/>
                <a:gd name="T61" fmla="*/ 452678 h 852"/>
                <a:gd name="T62" fmla="*/ 122631 w 625"/>
                <a:gd name="T63" fmla="*/ 471577 h 852"/>
                <a:gd name="T64" fmla="*/ 199276 w 625"/>
                <a:gd name="T65" fmla="*/ 522874 h 852"/>
                <a:gd name="T66" fmla="*/ 218212 w 625"/>
                <a:gd name="T67" fmla="*/ 438278 h 852"/>
                <a:gd name="T68" fmla="*/ 99187 w 625"/>
                <a:gd name="T69" fmla="*/ 442778 h 852"/>
                <a:gd name="T70" fmla="*/ 199276 w 625"/>
                <a:gd name="T71" fmla="*/ 541773 h 852"/>
                <a:gd name="T72" fmla="*/ 260592 w 625"/>
                <a:gd name="T73" fmla="*/ 418479 h 852"/>
                <a:gd name="T74" fmla="*/ 294856 w 625"/>
                <a:gd name="T75" fmla="*/ 650668 h 852"/>
                <a:gd name="T76" fmla="*/ 452654 w 625"/>
                <a:gd name="T77" fmla="*/ 602070 h 852"/>
                <a:gd name="T78" fmla="*/ 288544 w 625"/>
                <a:gd name="T79" fmla="*/ 644368 h 852"/>
                <a:gd name="T80" fmla="*/ 452654 w 625"/>
                <a:gd name="T81" fmla="*/ 456277 h 852"/>
                <a:gd name="T82" fmla="*/ 288544 w 625"/>
                <a:gd name="T83" fmla="*/ 368982 h 852"/>
                <a:gd name="T84" fmla="*/ 288544 w 625"/>
                <a:gd name="T85" fmla="*/ 316784 h 8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25" h="852">
                  <a:moveTo>
                    <a:pt x="48" y="224"/>
                  </a:moveTo>
                  <a:cubicBezTo>
                    <a:pt x="48" y="200"/>
                    <a:pt x="59" y="188"/>
                    <a:pt x="82" y="188"/>
                  </a:cubicBezTo>
                  <a:lnTo>
                    <a:pt x="82" y="138"/>
                  </a:lnTo>
                  <a:cubicBezTo>
                    <a:pt x="39" y="139"/>
                    <a:pt x="0" y="167"/>
                    <a:pt x="0" y="209"/>
                  </a:cubicBezTo>
                  <a:lnTo>
                    <a:pt x="0" y="783"/>
                  </a:lnTo>
                  <a:cubicBezTo>
                    <a:pt x="0" y="818"/>
                    <a:pt x="34" y="852"/>
                    <a:pt x="69" y="852"/>
                  </a:cubicBezTo>
                  <a:lnTo>
                    <a:pt x="556" y="852"/>
                  </a:lnTo>
                  <a:cubicBezTo>
                    <a:pt x="591" y="852"/>
                    <a:pt x="625" y="818"/>
                    <a:pt x="625" y="783"/>
                  </a:cubicBezTo>
                  <a:lnTo>
                    <a:pt x="625" y="209"/>
                  </a:lnTo>
                  <a:cubicBezTo>
                    <a:pt x="625" y="167"/>
                    <a:pt x="586" y="139"/>
                    <a:pt x="543" y="138"/>
                  </a:cubicBezTo>
                  <a:lnTo>
                    <a:pt x="543" y="188"/>
                  </a:lnTo>
                  <a:cubicBezTo>
                    <a:pt x="566" y="188"/>
                    <a:pt x="577" y="200"/>
                    <a:pt x="577" y="224"/>
                  </a:cubicBezTo>
                  <a:lnTo>
                    <a:pt x="577" y="768"/>
                  </a:lnTo>
                  <a:cubicBezTo>
                    <a:pt x="577" y="785"/>
                    <a:pt x="570" y="803"/>
                    <a:pt x="554" y="803"/>
                  </a:cubicBezTo>
                  <a:lnTo>
                    <a:pt x="71" y="803"/>
                  </a:lnTo>
                  <a:cubicBezTo>
                    <a:pt x="53" y="803"/>
                    <a:pt x="48" y="783"/>
                    <a:pt x="48" y="764"/>
                  </a:cubicBezTo>
                  <a:lnTo>
                    <a:pt x="48" y="224"/>
                  </a:lnTo>
                  <a:close/>
                  <a:moveTo>
                    <a:pt x="270" y="91"/>
                  </a:moveTo>
                  <a:cubicBezTo>
                    <a:pt x="270" y="71"/>
                    <a:pt x="289" y="52"/>
                    <a:pt x="309" y="52"/>
                  </a:cubicBezTo>
                  <a:lnTo>
                    <a:pt x="316" y="52"/>
                  </a:lnTo>
                  <a:cubicBezTo>
                    <a:pt x="336" y="52"/>
                    <a:pt x="355" y="71"/>
                    <a:pt x="355" y="91"/>
                  </a:cubicBezTo>
                  <a:lnTo>
                    <a:pt x="355" y="95"/>
                  </a:lnTo>
                  <a:cubicBezTo>
                    <a:pt x="355" y="117"/>
                    <a:pt x="336" y="136"/>
                    <a:pt x="314" y="136"/>
                  </a:cubicBezTo>
                  <a:lnTo>
                    <a:pt x="311" y="136"/>
                  </a:lnTo>
                  <a:cubicBezTo>
                    <a:pt x="289" y="136"/>
                    <a:pt x="270" y="117"/>
                    <a:pt x="270" y="95"/>
                  </a:cubicBezTo>
                  <a:lnTo>
                    <a:pt x="270" y="91"/>
                  </a:lnTo>
                  <a:close/>
                  <a:moveTo>
                    <a:pt x="218" y="93"/>
                  </a:moveTo>
                  <a:lnTo>
                    <a:pt x="149" y="93"/>
                  </a:lnTo>
                  <a:cubicBezTo>
                    <a:pt x="126" y="93"/>
                    <a:pt x="115" y="104"/>
                    <a:pt x="115" y="127"/>
                  </a:cubicBezTo>
                  <a:lnTo>
                    <a:pt x="115" y="216"/>
                  </a:lnTo>
                  <a:cubicBezTo>
                    <a:pt x="115" y="231"/>
                    <a:pt x="124" y="246"/>
                    <a:pt x="138" y="246"/>
                  </a:cubicBezTo>
                  <a:lnTo>
                    <a:pt x="487" y="246"/>
                  </a:lnTo>
                  <a:cubicBezTo>
                    <a:pt x="501" y="246"/>
                    <a:pt x="510" y="231"/>
                    <a:pt x="510" y="216"/>
                  </a:cubicBezTo>
                  <a:lnTo>
                    <a:pt x="510" y="127"/>
                  </a:lnTo>
                  <a:cubicBezTo>
                    <a:pt x="510" y="104"/>
                    <a:pt x="499" y="93"/>
                    <a:pt x="476" y="93"/>
                  </a:cubicBezTo>
                  <a:lnTo>
                    <a:pt x="407" y="93"/>
                  </a:lnTo>
                  <a:cubicBezTo>
                    <a:pt x="407" y="45"/>
                    <a:pt x="366" y="0"/>
                    <a:pt x="320" y="0"/>
                  </a:cubicBezTo>
                  <a:lnTo>
                    <a:pt x="305" y="0"/>
                  </a:lnTo>
                  <a:cubicBezTo>
                    <a:pt x="259" y="0"/>
                    <a:pt x="218" y="45"/>
                    <a:pt x="218" y="93"/>
                  </a:cubicBezTo>
                  <a:close/>
                  <a:moveTo>
                    <a:pt x="132" y="654"/>
                  </a:moveTo>
                  <a:cubicBezTo>
                    <a:pt x="132" y="649"/>
                    <a:pt x="133" y="647"/>
                    <a:pt x="138" y="647"/>
                  </a:cubicBezTo>
                  <a:lnTo>
                    <a:pt x="221" y="647"/>
                  </a:lnTo>
                  <a:lnTo>
                    <a:pt x="221" y="654"/>
                  </a:lnTo>
                  <a:cubicBezTo>
                    <a:pt x="221" y="661"/>
                    <a:pt x="186" y="680"/>
                    <a:pt x="180" y="684"/>
                  </a:cubicBezTo>
                  <a:cubicBezTo>
                    <a:pt x="174" y="679"/>
                    <a:pt x="161" y="667"/>
                    <a:pt x="151" y="667"/>
                  </a:cubicBezTo>
                  <a:lnTo>
                    <a:pt x="149" y="667"/>
                  </a:lnTo>
                  <a:cubicBezTo>
                    <a:pt x="144" y="667"/>
                    <a:pt x="136" y="675"/>
                    <a:pt x="136" y="680"/>
                  </a:cubicBezTo>
                  <a:lnTo>
                    <a:pt x="136" y="682"/>
                  </a:lnTo>
                  <a:cubicBezTo>
                    <a:pt x="136" y="688"/>
                    <a:pt x="167" y="721"/>
                    <a:pt x="173" y="721"/>
                  </a:cubicBezTo>
                  <a:lnTo>
                    <a:pt x="175" y="721"/>
                  </a:lnTo>
                  <a:cubicBezTo>
                    <a:pt x="180" y="721"/>
                    <a:pt x="214" y="693"/>
                    <a:pt x="221" y="688"/>
                  </a:cubicBezTo>
                  <a:cubicBezTo>
                    <a:pt x="221" y="700"/>
                    <a:pt x="225" y="738"/>
                    <a:pt x="214" y="738"/>
                  </a:cubicBezTo>
                  <a:lnTo>
                    <a:pt x="138" y="738"/>
                  </a:lnTo>
                  <a:cubicBezTo>
                    <a:pt x="133" y="738"/>
                    <a:pt x="132" y="737"/>
                    <a:pt x="132" y="732"/>
                  </a:cubicBezTo>
                  <a:lnTo>
                    <a:pt x="132" y="654"/>
                  </a:lnTo>
                  <a:close/>
                  <a:moveTo>
                    <a:pt x="214" y="760"/>
                  </a:moveTo>
                  <a:cubicBezTo>
                    <a:pt x="255" y="760"/>
                    <a:pt x="240" y="715"/>
                    <a:pt x="242" y="678"/>
                  </a:cubicBezTo>
                  <a:cubicBezTo>
                    <a:pt x="243" y="658"/>
                    <a:pt x="292" y="642"/>
                    <a:pt x="296" y="624"/>
                  </a:cubicBezTo>
                  <a:lnTo>
                    <a:pt x="290" y="624"/>
                  </a:lnTo>
                  <a:cubicBezTo>
                    <a:pt x="275" y="624"/>
                    <a:pt x="253" y="637"/>
                    <a:pt x="242" y="643"/>
                  </a:cubicBezTo>
                  <a:cubicBezTo>
                    <a:pt x="237" y="635"/>
                    <a:pt x="232" y="626"/>
                    <a:pt x="218" y="626"/>
                  </a:cubicBezTo>
                  <a:lnTo>
                    <a:pt x="134" y="626"/>
                  </a:lnTo>
                  <a:cubicBezTo>
                    <a:pt x="122" y="626"/>
                    <a:pt x="110" y="637"/>
                    <a:pt x="110" y="650"/>
                  </a:cubicBezTo>
                  <a:lnTo>
                    <a:pt x="110" y="736"/>
                  </a:lnTo>
                  <a:cubicBezTo>
                    <a:pt x="110" y="750"/>
                    <a:pt x="123" y="760"/>
                    <a:pt x="138" y="760"/>
                  </a:cubicBezTo>
                  <a:lnTo>
                    <a:pt x="214" y="760"/>
                  </a:lnTo>
                  <a:close/>
                  <a:moveTo>
                    <a:pt x="132" y="341"/>
                  </a:moveTo>
                  <a:cubicBezTo>
                    <a:pt x="132" y="336"/>
                    <a:pt x="133" y="335"/>
                    <a:pt x="138" y="335"/>
                  </a:cubicBezTo>
                  <a:lnTo>
                    <a:pt x="214" y="335"/>
                  </a:lnTo>
                  <a:cubicBezTo>
                    <a:pt x="219" y="335"/>
                    <a:pt x="221" y="336"/>
                    <a:pt x="221" y="341"/>
                  </a:cubicBezTo>
                  <a:cubicBezTo>
                    <a:pt x="221" y="346"/>
                    <a:pt x="184" y="371"/>
                    <a:pt x="180" y="371"/>
                  </a:cubicBezTo>
                  <a:cubicBezTo>
                    <a:pt x="175" y="371"/>
                    <a:pt x="164" y="354"/>
                    <a:pt x="151" y="354"/>
                  </a:cubicBezTo>
                  <a:cubicBezTo>
                    <a:pt x="145" y="354"/>
                    <a:pt x="136" y="361"/>
                    <a:pt x="136" y="367"/>
                  </a:cubicBezTo>
                  <a:lnTo>
                    <a:pt x="136" y="369"/>
                  </a:lnTo>
                  <a:cubicBezTo>
                    <a:pt x="136" y="378"/>
                    <a:pt x="166" y="406"/>
                    <a:pt x="173" y="410"/>
                  </a:cubicBezTo>
                  <a:lnTo>
                    <a:pt x="221" y="376"/>
                  </a:lnTo>
                  <a:lnTo>
                    <a:pt x="221" y="425"/>
                  </a:lnTo>
                  <a:lnTo>
                    <a:pt x="132" y="425"/>
                  </a:lnTo>
                  <a:lnTo>
                    <a:pt x="132" y="341"/>
                  </a:lnTo>
                  <a:close/>
                  <a:moveTo>
                    <a:pt x="240" y="330"/>
                  </a:moveTo>
                  <a:cubicBezTo>
                    <a:pt x="237" y="319"/>
                    <a:pt x="228" y="313"/>
                    <a:pt x="214" y="313"/>
                  </a:cubicBezTo>
                  <a:lnTo>
                    <a:pt x="138" y="313"/>
                  </a:lnTo>
                  <a:cubicBezTo>
                    <a:pt x="123" y="313"/>
                    <a:pt x="110" y="322"/>
                    <a:pt x="110" y="337"/>
                  </a:cubicBezTo>
                  <a:lnTo>
                    <a:pt x="110" y="423"/>
                  </a:lnTo>
                  <a:cubicBezTo>
                    <a:pt x="110" y="436"/>
                    <a:pt x="122" y="447"/>
                    <a:pt x="134" y="447"/>
                  </a:cubicBezTo>
                  <a:lnTo>
                    <a:pt x="218" y="447"/>
                  </a:lnTo>
                  <a:cubicBezTo>
                    <a:pt x="252" y="447"/>
                    <a:pt x="242" y="393"/>
                    <a:pt x="241" y="359"/>
                  </a:cubicBezTo>
                  <a:lnTo>
                    <a:pt x="296" y="313"/>
                  </a:lnTo>
                  <a:cubicBezTo>
                    <a:pt x="296" y="313"/>
                    <a:pt x="292" y="311"/>
                    <a:pt x="292" y="311"/>
                  </a:cubicBezTo>
                  <a:cubicBezTo>
                    <a:pt x="271" y="311"/>
                    <a:pt x="253" y="329"/>
                    <a:pt x="240" y="330"/>
                  </a:cubicBezTo>
                  <a:close/>
                  <a:moveTo>
                    <a:pt x="132" y="492"/>
                  </a:moveTo>
                  <a:lnTo>
                    <a:pt x="221" y="492"/>
                  </a:lnTo>
                  <a:lnTo>
                    <a:pt x="221" y="503"/>
                  </a:lnTo>
                  <a:lnTo>
                    <a:pt x="180" y="529"/>
                  </a:lnTo>
                  <a:lnTo>
                    <a:pt x="152" y="508"/>
                  </a:lnTo>
                  <a:cubicBezTo>
                    <a:pt x="145" y="513"/>
                    <a:pt x="136" y="515"/>
                    <a:pt x="136" y="524"/>
                  </a:cubicBezTo>
                  <a:cubicBezTo>
                    <a:pt x="136" y="531"/>
                    <a:pt x="167" y="565"/>
                    <a:pt x="173" y="565"/>
                  </a:cubicBezTo>
                  <a:cubicBezTo>
                    <a:pt x="183" y="565"/>
                    <a:pt x="209" y="536"/>
                    <a:pt x="221" y="533"/>
                  </a:cubicBezTo>
                  <a:lnTo>
                    <a:pt x="221" y="581"/>
                  </a:lnTo>
                  <a:lnTo>
                    <a:pt x="132" y="581"/>
                  </a:lnTo>
                  <a:lnTo>
                    <a:pt x="132" y="492"/>
                  </a:lnTo>
                  <a:close/>
                  <a:moveTo>
                    <a:pt x="242" y="487"/>
                  </a:moveTo>
                  <a:cubicBezTo>
                    <a:pt x="238" y="480"/>
                    <a:pt x="233" y="470"/>
                    <a:pt x="221" y="470"/>
                  </a:cubicBezTo>
                  <a:lnTo>
                    <a:pt x="132" y="470"/>
                  </a:lnTo>
                  <a:cubicBezTo>
                    <a:pt x="121" y="470"/>
                    <a:pt x="110" y="481"/>
                    <a:pt x="110" y="492"/>
                  </a:cubicBezTo>
                  <a:lnTo>
                    <a:pt x="110" y="581"/>
                  </a:lnTo>
                  <a:cubicBezTo>
                    <a:pt x="110" y="591"/>
                    <a:pt x="121" y="602"/>
                    <a:pt x="132" y="602"/>
                  </a:cubicBezTo>
                  <a:lnTo>
                    <a:pt x="221" y="602"/>
                  </a:lnTo>
                  <a:cubicBezTo>
                    <a:pt x="252" y="602"/>
                    <a:pt x="242" y="547"/>
                    <a:pt x="242" y="515"/>
                  </a:cubicBezTo>
                  <a:lnTo>
                    <a:pt x="296" y="469"/>
                  </a:lnTo>
                  <a:lnTo>
                    <a:pt x="289" y="465"/>
                  </a:lnTo>
                  <a:lnTo>
                    <a:pt x="242" y="487"/>
                  </a:lnTo>
                  <a:close/>
                  <a:moveTo>
                    <a:pt x="320" y="716"/>
                  </a:moveTo>
                  <a:cubicBezTo>
                    <a:pt x="320" y="721"/>
                    <a:pt x="322" y="723"/>
                    <a:pt x="327" y="723"/>
                  </a:cubicBezTo>
                  <a:lnTo>
                    <a:pt x="495" y="723"/>
                  </a:lnTo>
                  <a:cubicBezTo>
                    <a:pt x="500" y="723"/>
                    <a:pt x="502" y="721"/>
                    <a:pt x="502" y="716"/>
                  </a:cubicBezTo>
                  <a:lnTo>
                    <a:pt x="502" y="669"/>
                  </a:lnTo>
                  <a:cubicBezTo>
                    <a:pt x="502" y="664"/>
                    <a:pt x="500" y="663"/>
                    <a:pt x="495" y="663"/>
                  </a:cubicBezTo>
                  <a:lnTo>
                    <a:pt x="320" y="663"/>
                  </a:lnTo>
                  <a:lnTo>
                    <a:pt x="320" y="716"/>
                  </a:lnTo>
                  <a:close/>
                  <a:moveTo>
                    <a:pt x="320" y="565"/>
                  </a:moveTo>
                  <a:lnTo>
                    <a:pt x="502" y="565"/>
                  </a:lnTo>
                  <a:lnTo>
                    <a:pt x="502" y="507"/>
                  </a:lnTo>
                  <a:lnTo>
                    <a:pt x="320" y="507"/>
                  </a:lnTo>
                  <a:lnTo>
                    <a:pt x="320" y="565"/>
                  </a:lnTo>
                  <a:close/>
                  <a:moveTo>
                    <a:pt x="320" y="410"/>
                  </a:moveTo>
                  <a:lnTo>
                    <a:pt x="452" y="410"/>
                  </a:lnTo>
                  <a:lnTo>
                    <a:pt x="452" y="352"/>
                  </a:lnTo>
                  <a:lnTo>
                    <a:pt x="320" y="352"/>
                  </a:lnTo>
                  <a:lnTo>
                    <a:pt x="320" y="41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grpSp>
      <p:sp>
        <p:nvSpPr>
          <p:cNvPr id="27" name="矩形 26"/>
          <p:cNvSpPr/>
          <p:nvPr/>
        </p:nvSpPr>
        <p:spPr>
          <a:xfrm>
            <a:off x="323528" y="116632"/>
            <a:ext cx="8351390" cy="923330"/>
          </a:xfrm>
          <a:prstGeom prst="rect">
            <a:avLst/>
          </a:prstGeom>
          <a:noFill/>
        </p:spPr>
        <p:txBody>
          <a:bodyPr wrap="none" lIns="91440" tIns="45720" rIns="91440" bIns="45720">
            <a:spAutoFit/>
          </a:bodyPr>
          <a:lstStyle/>
          <a:p>
            <a:pPr algn="ctr"/>
            <a:r>
              <a:rPr lang="en-US" altLang="zh-CN" sz="5400" b="1" u="sng"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Polycrystalline Solar Module</a:t>
            </a:r>
            <a:endParaRPr lang="zh-CN" alt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56" presetClass="path" presetSubtype="0" accel="50000" decel="50000" fill="hold" nodeType="withEffect">
                                  <p:stCondLst>
                                    <p:cond delay="0"/>
                                  </p:stCondLst>
                                  <p:childTnLst>
                                    <p:animMotion origin="layout" path="M 4.06791E-6 -4.81481E-6 L -0.30923 0.12084 " pathEditMode="relative" rAng="0" ptsTypes="AA">
                                      <p:cBhvr>
                                        <p:cTn id="8" dur="1000" spd="-99900" fill="hold"/>
                                        <p:tgtEl>
                                          <p:spTgt spid="5"/>
                                        </p:tgtEl>
                                        <p:attrNameLst>
                                          <p:attrName>ppt_x,ppt_y</p:attrName>
                                        </p:attrNameLst>
                                      </p:cBhvr>
                                      <p:rCtr x="-15400" y="6000"/>
                                    </p:animMotion>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56" presetClass="path" presetSubtype="0" accel="50000" decel="50000" fill="hold" nodeType="withEffect">
                                  <p:stCondLst>
                                    <p:cond delay="0"/>
                                  </p:stCondLst>
                                  <p:childTnLst>
                                    <p:animMotion origin="layout" path="M 1.46481E-6 -2.96296E-6 L -0.313 -0.10856 " pathEditMode="relative" rAng="0" ptsTypes="AA">
                                      <p:cBhvr>
                                        <p:cTn id="13" dur="1000" spd="-99900" fill="hold"/>
                                        <p:tgtEl>
                                          <p:spTgt spid="6"/>
                                        </p:tgtEl>
                                        <p:attrNameLst>
                                          <p:attrName>ppt_x,ppt_y</p:attrName>
                                        </p:attrNameLst>
                                      </p:cBhvr>
                                      <p:rCtr x="-15500" y="-5300"/>
                                    </p:animMotion>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56" presetClass="path" presetSubtype="0" accel="50000" decel="50000" fill="hold" nodeType="withEffect">
                                  <p:stCondLst>
                                    <p:cond delay="0"/>
                                  </p:stCondLst>
                                  <p:childTnLst>
                                    <p:animMotion origin="layout" path="M 4.06791E-6 -4.81481E-6 L -0.30923 0.12084 " pathEditMode="relative" rAng="0" ptsTypes="AA">
                                      <p:cBhvr>
                                        <p:cTn id="17" dur="1000" spd="-99900" fill="hold"/>
                                        <p:tgtEl>
                                          <p:spTgt spid="7"/>
                                        </p:tgtEl>
                                        <p:attrNameLst>
                                          <p:attrName>ppt_x,ppt_y</p:attrName>
                                        </p:attrNameLst>
                                      </p:cBhvr>
                                      <p:rCtr x="-15400" y="6000"/>
                                    </p:animMotion>
                                  </p:childTnLst>
                                </p:cTn>
                              </p:par>
                              <p:par>
                                <p:cTn id="18" presetID="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56" presetClass="path" presetSubtype="0" accel="50000" decel="50000" fill="hold" nodeType="withEffect">
                                  <p:stCondLst>
                                    <p:cond delay="0"/>
                                  </p:stCondLst>
                                  <p:childTnLst>
                                    <p:animMotion origin="layout" path="M -1.26838E-6 -4.81481E-6 L 0.30623 -0.10416 " pathEditMode="relative" rAng="0" ptsTypes="AA">
                                      <p:cBhvr>
                                        <p:cTn id="21" dur="1000" spd="-99900" fill="hold"/>
                                        <p:tgtEl>
                                          <p:spTgt spid="8"/>
                                        </p:tgtEl>
                                        <p:attrNameLst>
                                          <p:attrName>ppt_x,ppt_y</p:attrName>
                                        </p:attrNameLst>
                                      </p:cBhvr>
                                      <p:rCtr x="15300" y="-5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p:nvPr/>
        </p:nvPicPr>
        <p:blipFill>
          <a:blip r:embed="rId2" cstate="print">
            <a:extLst>
              <a:ext uri="{28A0092B-C50C-407E-A947-70E740481C1C}">
                <a14:useLocalDpi xmlns:a14="http://schemas.microsoft.com/office/drawing/2010/main" val="0"/>
              </a:ext>
            </a:extLst>
          </a:blip>
          <a:stretch>
            <a:fillRect/>
          </a:stretch>
        </p:blipFill>
        <p:spPr>
          <a:xfrm>
            <a:off x="7380312" y="1916832"/>
            <a:ext cx="1207660" cy="2372995"/>
          </a:xfrm>
          <a:prstGeom prst="rect">
            <a:avLst/>
          </a:prstGeom>
        </p:spPr>
      </p:pic>
      <p:sp>
        <p:nvSpPr>
          <p:cNvPr id="2" name="椭圆 1"/>
          <p:cNvSpPr/>
          <p:nvPr/>
        </p:nvSpPr>
        <p:spPr>
          <a:xfrm>
            <a:off x="107504" y="0"/>
            <a:ext cx="8784976" cy="836712"/>
          </a:xfrm>
          <a:prstGeom prst="ellipse">
            <a:avLst/>
          </a:prstGeom>
          <a:solidFill>
            <a:schemeClr val="accent1"/>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2274" tIns="56136" rIns="112274" bIns="56136" rtlCol="0" anchor="ctr"/>
          <a:lstStyle/>
          <a:p>
            <a:pPr algn="ctr"/>
            <a:r>
              <a:rPr lang="en-US" altLang="zh-CN" sz="3600" b="1" dirty="0">
                <a:effectLst>
                  <a:outerShdw blurRad="38100" dist="38100" dir="2700000" algn="tl">
                    <a:srgbClr val="000000">
                      <a:alpha val="43137"/>
                    </a:srgbClr>
                  </a:outerShdw>
                </a:effectLst>
              </a:rPr>
              <a:t>Polycrystalline solar Module</a:t>
            </a:r>
            <a:endParaRPr lang="zh-CN" altLang="en-US" sz="3600" b="1" dirty="0">
              <a:effectLst>
                <a:outerShdw blurRad="38100" dist="38100" dir="2700000" algn="tl">
                  <a:srgbClr val="000000">
                    <a:alpha val="43137"/>
                  </a:srgbClr>
                </a:outerShdw>
              </a:effectLst>
            </a:endParaRPr>
          </a:p>
        </p:txBody>
      </p:sp>
      <p:sp>
        <p:nvSpPr>
          <p:cNvPr id="2049" name="Rectangle 1"/>
          <p:cNvSpPr>
            <a:spLocks noChangeArrowheads="1"/>
          </p:cNvSpPr>
          <p:nvPr/>
        </p:nvSpPr>
        <p:spPr bwMode="auto">
          <a:xfrm>
            <a:off x="611560" y="1124744"/>
            <a:ext cx="5328592" cy="276999"/>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zh-CN" sz="1500" b="1" u="sng" dirty="0">
                <a:solidFill>
                  <a:srgbClr val="1F497D"/>
                </a:solidFill>
                <a:latin typeface="微软雅黑" pitchFamily="34" charset="-122"/>
                <a:ea typeface="微软雅黑" pitchFamily="34" charset="-122"/>
                <a:cs typeface="Times New Roman" pitchFamily="18" charset="0"/>
              </a:rPr>
              <a:t>Polycrystalline Solar Module Parameters Table</a:t>
            </a:r>
            <a:endParaRPr kumimoji="0" lang="zh-CN" sz="1800"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pic>
        <p:nvPicPr>
          <p:cNvPr id="10" name="图片 9"/>
          <p:cNvPicPr/>
          <p:nvPr/>
        </p:nvPicPr>
        <p:blipFill>
          <a:blip r:embed="rId3" cstate="print">
            <a:extLst>
              <a:ext uri="{28A0092B-C50C-407E-A947-70E740481C1C}">
                <a14:useLocalDpi xmlns:a14="http://schemas.microsoft.com/office/drawing/2010/main" val="0"/>
              </a:ext>
            </a:extLst>
          </a:blip>
          <a:stretch>
            <a:fillRect/>
          </a:stretch>
        </p:blipFill>
        <p:spPr>
          <a:xfrm>
            <a:off x="6588224" y="3284984"/>
            <a:ext cx="1462405" cy="2373630"/>
          </a:xfrm>
          <a:prstGeom prst="rect">
            <a:avLst/>
          </a:prstGeom>
        </p:spPr>
      </p:pic>
      <p:graphicFrame>
        <p:nvGraphicFramePr>
          <p:cNvPr id="6" name="表格 5"/>
          <p:cNvGraphicFramePr>
            <a:graphicFrameLocks noGrp="1"/>
          </p:cNvGraphicFramePr>
          <p:nvPr>
            <p:extLst>
              <p:ext uri="{D42A27DB-BD31-4B8C-83A1-F6EECF244321}">
                <p14:modId xmlns:p14="http://schemas.microsoft.com/office/powerpoint/2010/main" val="1810948190"/>
              </p:ext>
            </p:extLst>
          </p:nvPr>
        </p:nvGraphicFramePr>
        <p:xfrm>
          <a:off x="539552" y="1988840"/>
          <a:ext cx="5760642" cy="3669274"/>
        </p:xfrm>
        <a:graphic>
          <a:graphicData uri="http://schemas.openxmlformats.org/drawingml/2006/table">
            <a:tbl>
              <a:tblPr/>
              <a:tblGrid>
                <a:gridCol w="1105719">
                  <a:extLst>
                    <a:ext uri="{9D8B030D-6E8A-4147-A177-3AD203B41FA5}">
                      <a16:colId xmlns:a16="http://schemas.microsoft.com/office/drawing/2014/main" val="20000"/>
                    </a:ext>
                  </a:extLst>
                </a:gridCol>
                <a:gridCol w="1114147">
                  <a:extLst>
                    <a:ext uri="{9D8B030D-6E8A-4147-A177-3AD203B41FA5}">
                      <a16:colId xmlns:a16="http://schemas.microsoft.com/office/drawing/2014/main" val="20001"/>
                    </a:ext>
                  </a:extLst>
                </a:gridCol>
                <a:gridCol w="591066">
                  <a:extLst>
                    <a:ext uri="{9D8B030D-6E8A-4147-A177-3AD203B41FA5}">
                      <a16:colId xmlns:a16="http://schemas.microsoft.com/office/drawing/2014/main" val="20002"/>
                    </a:ext>
                  </a:extLst>
                </a:gridCol>
                <a:gridCol w="591066">
                  <a:extLst>
                    <a:ext uri="{9D8B030D-6E8A-4147-A177-3AD203B41FA5}">
                      <a16:colId xmlns:a16="http://schemas.microsoft.com/office/drawing/2014/main" val="20003"/>
                    </a:ext>
                  </a:extLst>
                </a:gridCol>
                <a:gridCol w="591066">
                  <a:extLst>
                    <a:ext uri="{9D8B030D-6E8A-4147-A177-3AD203B41FA5}">
                      <a16:colId xmlns:a16="http://schemas.microsoft.com/office/drawing/2014/main" val="20004"/>
                    </a:ext>
                  </a:extLst>
                </a:gridCol>
                <a:gridCol w="591066">
                  <a:extLst>
                    <a:ext uri="{9D8B030D-6E8A-4147-A177-3AD203B41FA5}">
                      <a16:colId xmlns:a16="http://schemas.microsoft.com/office/drawing/2014/main" val="20005"/>
                    </a:ext>
                  </a:extLst>
                </a:gridCol>
                <a:gridCol w="591066">
                  <a:extLst>
                    <a:ext uri="{9D8B030D-6E8A-4147-A177-3AD203B41FA5}">
                      <a16:colId xmlns:a16="http://schemas.microsoft.com/office/drawing/2014/main" val="20006"/>
                    </a:ext>
                  </a:extLst>
                </a:gridCol>
                <a:gridCol w="585446">
                  <a:extLst>
                    <a:ext uri="{9D8B030D-6E8A-4147-A177-3AD203B41FA5}">
                      <a16:colId xmlns:a16="http://schemas.microsoft.com/office/drawing/2014/main" val="20007"/>
                    </a:ext>
                  </a:extLst>
                </a:gridCol>
              </a:tblGrid>
              <a:tr h="258602">
                <a:tc>
                  <a:txBody>
                    <a:bodyPr/>
                    <a:lstStyle/>
                    <a:p>
                      <a:pPr algn="ctr">
                        <a:spcAft>
                          <a:spcPts val="0"/>
                        </a:spcAft>
                      </a:pPr>
                      <a:r>
                        <a:rPr lang="en-US" sz="1000" b="1" u="none" strike="noStrike" kern="100" spc="-10" dirty="0">
                          <a:solidFill>
                            <a:srgbClr val="1F497D"/>
                          </a:solidFill>
                          <a:latin typeface="宋体"/>
                          <a:cs typeface="Times New Roman"/>
                        </a:rPr>
                        <a:t>Dimension</a:t>
                      </a:r>
                      <a:endParaRPr lang="zh-CN" sz="1000" b="1" u="heavy" kern="100" spc="-10" dirty="0">
                        <a:solidFill>
                          <a:srgbClr val="1F497D"/>
                        </a:solidFill>
                        <a:latin typeface="Calibri"/>
                        <a:cs typeface="Times New Roman"/>
                      </a:endParaRPr>
                    </a:p>
                  </a:txBody>
                  <a:tcPr marL="64212" marR="64212" marT="0" marB="0" anchor="ctr">
                    <a:lnL>
                      <a:noFill/>
                    </a:lnL>
                    <a:lnR>
                      <a:noFill/>
                    </a:lnR>
                    <a:lnT>
                      <a:noFill/>
                    </a:lnT>
                    <a:lnB>
                      <a:noFill/>
                    </a:lnB>
                    <a:solidFill>
                      <a:srgbClr val="C6D9F1"/>
                    </a:solidFill>
                  </a:tcPr>
                </a:tc>
                <a:tc>
                  <a:txBody>
                    <a:bodyPr/>
                    <a:lstStyle/>
                    <a:p>
                      <a:pPr algn="ctr">
                        <a:spcAft>
                          <a:spcPts val="0"/>
                        </a:spcAft>
                      </a:pPr>
                      <a:r>
                        <a:rPr lang="en-US" sz="1100" b="1" kern="500" spc="-10">
                          <a:solidFill>
                            <a:srgbClr val="1F497D"/>
                          </a:solidFill>
                          <a:latin typeface="宋体"/>
                          <a:ea typeface="宋体"/>
                          <a:cs typeface="Times New Roman"/>
                        </a:rPr>
                        <a:t>Module</a:t>
                      </a:r>
                      <a:endParaRPr lang="zh-CN" sz="1100" kern="100">
                        <a:latin typeface="Times New Roman"/>
                        <a:ea typeface="宋体"/>
                        <a:cs typeface="Times New Roman"/>
                      </a:endParaRPr>
                    </a:p>
                  </a:txBody>
                  <a:tcPr marL="64212" marR="64212" marT="0" marB="0" anchor="ctr">
                    <a:lnL>
                      <a:noFill/>
                    </a:lnL>
                    <a:lnR>
                      <a:noFill/>
                    </a:lnR>
                    <a:lnT>
                      <a:noFill/>
                    </a:lnT>
                    <a:lnB>
                      <a:noFill/>
                    </a:lnB>
                    <a:solidFill>
                      <a:srgbClr val="C6D9F1"/>
                    </a:solidFill>
                  </a:tcPr>
                </a:tc>
                <a:tc>
                  <a:txBody>
                    <a:bodyPr/>
                    <a:lstStyle/>
                    <a:p>
                      <a:pPr algn="ctr">
                        <a:spcAft>
                          <a:spcPts val="0"/>
                        </a:spcAft>
                      </a:pPr>
                      <a:r>
                        <a:rPr lang="en-US" sz="1000" b="1" kern="100" spc="-10" dirty="0" err="1">
                          <a:solidFill>
                            <a:srgbClr val="1F497D"/>
                          </a:solidFill>
                          <a:latin typeface="宋体"/>
                          <a:cs typeface="Times New Roman"/>
                        </a:rPr>
                        <a:t>Pmax</a:t>
                      </a:r>
                      <a:endParaRPr lang="zh-CN" sz="1000" b="1" kern="100" spc="-10" dirty="0">
                        <a:solidFill>
                          <a:srgbClr val="1F497D"/>
                        </a:solidFill>
                        <a:latin typeface="Calibri"/>
                        <a:cs typeface="Times New Roman"/>
                      </a:endParaRPr>
                    </a:p>
                  </a:txBody>
                  <a:tcPr marL="64212" marR="64212" marT="0" marB="0" anchor="ctr">
                    <a:lnL>
                      <a:noFill/>
                    </a:lnL>
                    <a:lnR>
                      <a:noFill/>
                    </a:lnR>
                    <a:lnT>
                      <a:noFill/>
                    </a:lnT>
                    <a:lnB>
                      <a:noFill/>
                    </a:lnB>
                    <a:solidFill>
                      <a:srgbClr val="C6D9F1"/>
                    </a:solidFill>
                  </a:tcPr>
                </a:tc>
                <a:tc>
                  <a:txBody>
                    <a:bodyPr/>
                    <a:lstStyle/>
                    <a:p>
                      <a:pPr algn="ctr">
                        <a:spcAft>
                          <a:spcPts val="0"/>
                        </a:spcAft>
                      </a:pPr>
                      <a:r>
                        <a:rPr lang="en-US" sz="1100" b="1" kern="500" spc="-10" dirty="0" err="1">
                          <a:solidFill>
                            <a:srgbClr val="1F497D"/>
                          </a:solidFill>
                          <a:latin typeface="宋体"/>
                          <a:ea typeface="宋体"/>
                          <a:cs typeface="Times New Roman"/>
                        </a:rPr>
                        <a:t>Vmp</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rgbClr val="C6D9F1"/>
                    </a:solidFill>
                  </a:tcPr>
                </a:tc>
                <a:tc>
                  <a:txBody>
                    <a:bodyPr/>
                    <a:lstStyle/>
                    <a:p>
                      <a:pPr algn="ctr">
                        <a:spcAft>
                          <a:spcPts val="0"/>
                        </a:spcAft>
                      </a:pPr>
                      <a:r>
                        <a:rPr lang="en-US" sz="1100" b="1" kern="500" spc="-10">
                          <a:solidFill>
                            <a:srgbClr val="1F497D"/>
                          </a:solidFill>
                          <a:latin typeface="宋体"/>
                          <a:ea typeface="宋体"/>
                          <a:cs typeface="Times New Roman"/>
                        </a:rPr>
                        <a:t>Voc</a:t>
                      </a:r>
                      <a:endParaRPr lang="zh-CN" sz="1100" kern="100">
                        <a:latin typeface="Times New Roman"/>
                        <a:ea typeface="宋体"/>
                        <a:cs typeface="Times New Roman"/>
                      </a:endParaRPr>
                    </a:p>
                  </a:txBody>
                  <a:tcPr marL="64212" marR="64212" marT="0" marB="0" anchor="ctr">
                    <a:lnL>
                      <a:noFill/>
                    </a:lnL>
                    <a:lnR>
                      <a:noFill/>
                    </a:lnR>
                    <a:lnT>
                      <a:noFill/>
                    </a:lnT>
                    <a:lnB>
                      <a:noFill/>
                    </a:lnB>
                    <a:solidFill>
                      <a:srgbClr val="C6D9F1"/>
                    </a:solidFill>
                  </a:tcPr>
                </a:tc>
                <a:tc>
                  <a:txBody>
                    <a:bodyPr/>
                    <a:lstStyle/>
                    <a:p>
                      <a:pPr algn="ctr">
                        <a:spcAft>
                          <a:spcPts val="0"/>
                        </a:spcAft>
                      </a:pPr>
                      <a:r>
                        <a:rPr lang="en-US" sz="1100" b="1" kern="500" spc="-10">
                          <a:solidFill>
                            <a:srgbClr val="1F497D"/>
                          </a:solidFill>
                          <a:latin typeface="宋体"/>
                          <a:ea typeface="宋体"/>
                          <a:cs typeface="Times New Roman"/>
                        </a:rPr>
                        <a:t>Imp</a:t>
                      </a:r>
                      <a:endParaRPr lang="zh-CN" sz="1100" kern="100">
                        <a:latin typeface="Times New Roman"/>
                        <a:ea typeface="宋体"/>
                        <a:cs typeface="Times New Roman"/>
                      </a:endParaRPr>
                    </a:p>
                  </a:txBody>
                  <a:tcPr marL="64212" marR="64212" marT="0" marB="0" anchor="ctr">
                    <a:lnL>
                      <a:noFill/>
                    </a:lnL>
                    <a:lnR>
                      <a:noFill/>
                    </a:lnR>
                    <a:lnT>
                      <a:noFill/>
                    </a:lnT>
                    <a:lnB>
                      <a:noFill/>
                    </a:lnB>
                    <a:solidFill>
                      <a:srgbClr val="C6D9F1"/>
                    </a:solidFill>
                  </a:tcPr>
                </a:tc>
                <a:tc>
                  <a:txBody>
                    <a:bodyPr/>
                    <a:lstStyle/>
                    <a:p>
                      <a:pPr algn="ctr">
                        <a:spcAft>
                          <a:spcPts val="0"/>
                        </a:spcAft>
                      </a:pPr>
                      <a:r>
                        <a:rPr lang="en-US" sz="1100" b="1" kern="500" spc="-10">
                          <a:solidFill>
                            <a:srgbClr val="1F497D"/>
                          </a:solidFill>
                          <a:latin typeface="宋体"/>
                          <a:ea typeface="宋体"/>
                          <a:cs typeface="Times New Roman"/>
                        </a:rPr>
                        <a:t>Isc</a:t>
                      </a:r>
                      <a:endParaRPr lang="zh-CN" sz="1100" kern="100">
                        <a:latin typeface="Times New Roman"/>
                        <a:ea typeface="宋体"/>
                        <a:cs typeface="Times New Roman"/>
                      </a:endParaRPr>
                    </a:p>
                  </a:txBody>
                  <a:tcPr marL="64212" marR="64212" marT="0" marB="0" anchor="ctr">
                    <a:lnL>
                      <a:noFill/>
                    </a:lnL>
                    <a:lnR>
                      <a:noFill/>
                    </a:lnR>
                    <a:lnT>
                      <a:noFill/>
                    </a:lnT>
                    <a:lnB>
                      <a:noFill/>
                    </a:lnB>
                    <a:solidFill>
                      <a:srgbClr val="C6D9F1"/>
                    </a:solidFill>
                  </a:tcPr>
                </a:tc>
                <a:tc>
                  <a:txBody>
                    <a:bodyPr/>
                    <a:lstStyle/>
                    <a:p>
                      <a:pPr algn="ctr">
                        <a:spcAft>
                          <a:spcPts val="0"/>
                        </a:spcAft>
                      </a:pPr>
                      <a:r>
                        <a:rPr lang="en-US" sz="1100" b="1" kern="500" spc="-10">
                          <a:solidFill>
                            <a:srgbClr val="1F497D"/>
                          </a:solidFill>
                          <a:latin typeface="宋体"/>
                          <a:ea typeface="宋体"/>
                          <a:cs typeface="Times New Roman"/>
                        </a:rPr>
                        <a:t>Weight</a:t>
                      </a:r>
                      <a:endParaRPr lang="zh-CN" sz="1100" kern="100">
                        <a:latin typeface="Times New Roman"/>
                        <a:ea typeface="宋体"/>
                        <a:cs typeface="Times New Roman"/>
                      </a:endParaRPr>
                    </a:p>
                  </a:txBody>
                  <a:tcPr marL="64212" marR="64212" marT="0" marB="0" anchor="ctr">
                    <a:lnL>
                      <a:noFill/>
                    </a:lnL>
                    <a:lnR>
                      <a:noFill/>
                    </a:lnR>
                    <a:lnT>
                      <a:noFill/>
                    </a:lnT>
                    <a:lnB>
                      <a:noFill/>
                    </a:lnB>
                    <a:solidFill>
                      <a:srgbClr val="C6D9F1"/>
                    </a:solidFill>
                  </a:tcPr>
                </a:tc>
                <a:extLst>
                  <a:ext uri="{0D108BD9-81ED-4DB2-BD59-A6C34878D82A}">
                    <a16:rowId xmlns:a16="http://schemas.microsoft.com/office/drawing/2014/main" val="10000"/>
                  </a:ext>
                </a:extLst>
              </a:tr>
              <a:tr h="344263">
                <a:tc>
                  <a:txBody>
                    <a:bodyPr/>
                    <a:lstStyle/>
                    <a:p>
                      <a:pPr algn="ctr">
                        <a:spcAft>
                          <a:spcPts val="0"/>
                        </a:spcAft>
                      </a:pPr>
                      <a:r>
                        <a:rPr lang="en-US" altLang="zh-CN" sz="1100" b="1" kern="500" spc="-10" dirty="0">
                          <a:solidFill>
                            <a:srgbClr val="1F497D"/>
                          </a:solidFill>
                          <a:latin typeface="宋体"/>
                          <a:ea typeface="+mn-ea"/>
                          <a:cs typeface="Times New Roman"/>
                        </a:rPr>
                        <a:t>1956*992*40MM</a:t>
                      </a:r>
                      <a:endParaRPr lang="zh-CN" altLang="zh-CN" sz="1100" kern="100" dirty="0">
                        <a:latin typeface="Times New Roman"/>
                        <a:ea typeface="+mn-ea"/>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TYL360PA</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360W</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39.08V</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48.05V</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9.22A</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9.65A</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21.5Kg</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extLst>
                  <a:ext uri="{0D108BD9-81ED-4DB2-BD59-A6C34878D82A}">
                    <a16:rowId xmlns:a16="http://schemas.microsoft.com/office/drawing/2014/main" val="10001"/>
                  </a:ext>
                </a:extLst>
              </a:tr>
              <a:tr h="34426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500" spc="-10" dirty="0">
                          <a:solidFill>
                            <a:srgbClr val="1F497D"/>
                          </a:solidFill>
                          <a:latin typeface="宋体"/>
                          <a:ea typeface="+mn-ea"/>
                          <a:cs typeface="Times New Roman"/>
                        </a:rPr>
                        <a:t>1956*992*40MM</a:t>
                      </a:r>
                      <a:endParaRPr lang="zh-CN" altLang="zh-CN" sz="1100" kern="100" dirty="0">
                        <a:latin typeface="Times New Roman"/>
                        <a:ea typeface="+mn-ea"/>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TYL350PA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350W</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38.56V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47.35V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9.08A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9.53A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21.5Kg</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extLst>
                  <a:ext uri="{0D108BD9-81ED-4DB2-BD59-A6C34878D82A}">
                    <a16:rowId xmlns:a16="http://schemas.microsoft.com/office/drawing/2014/main" val="10002"/>
                  </a:ext>
                </a:extLst>
              </a:tr>
              <a:tr h="277008">
                <a:tc>
                  <a:txBody>
                    <a:bodyPr/>
                    <a:lstStyle/>
                    <a:p>
                      <a:pPr algn="ctr">
                        <a:spcAft>
                          <a:spcPts val="0"/>
                        </a:spcAft>
                      </a:pPr>
                      <a:r>
                        <a:rPr lang="en-US" altLang="zh-CN" sz="1100" b="1" kern="500" spc="-10" dirty="0">
                          <a:solidFill>
                            <a:srgbClr val="1F497D"/>
                          </a:solidFill>
                          <a:latin typeface="宋体"/>
                          <a:ea typeface="+mn-ea"/>
                          <a:cs typeface="Times New Roman"/>
                        </a:rPr>
                        <a:t>1956*992*40MM</a:t>
                      </a:r>
                      <a:endParaRPr lang="zh-CN" altLang="zh-CN" sz="1100" kern="100" dirty="0">
                        <a:latin typeface="Times New Roman"/>
                        <a:ea typeface="+mn-ea"/>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TYL340PA</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000" b="1" kern="100" spc="-10" dirty="0">
                          <a:solidFill>
                            <a:srgbClr val="1F497D"/>
                          </a:solidFill>
                          <a:latin typeface="宋体"/>
                          <a:cs typeface="Times New Roman"/>
                        </a:rPr>
                        <a:t>340W</a:t>
                      </a:r>
                      <a:endParaRPr lang="zh-CN" sz="1000" b="1" kern="100" spc="-10" dirty="0">
                        <a:solidFill>
                          <a:srgbClr val="1F497D"/>
                        </a:solidFill>
                        <a:latin typeface="Calibri"/>
                        <a:cs typeface="Times New Roman"/>
                      </a:endParaRPr>
                    </a:p>
                  </a:txBody>
                  <a:tcPr marL="64212" marR="64212" marT="0" marB="0" anchor="ctr">
                    <a:lnL>
                      <a:noFill/>
                    </a:lnL>
                    <a:lnR>
                      <a:noFill/>
                    </a:lnR>
                    <a:lnT>
                      <a:noFill/>
                    </a:lnT>
                    <a:lnB>
                      <a:noFill/>
                    </a:lnB>
                  </a:tcPr>
                </a:tc>
                <a:tc>
                  <a:txBody>
                    <a:bodyPr/>
                    <a:lstStyle/>
                    <a:p>
                      <a:pPr>
                        <a:spcAft>
                          <a:spcPts val="0"/>
                        </a:spcAft>
                      </a:pPr>
                      <a:r>
                        <a:rPr lang="en-US" sz="1100" b="1" kern="500" spc="-10" dirty="0">
                          <a:solidFill>
                            <a:srgbClr val="1F497D"/>
                          </a:solidFill>
                          <a:latin typeface="宋体"/>
                          <a:ea typeface="宋体"/>
                          <a:cs typeface="Times New Roman"/>
                        </a:rPr>
                        <a:t>38.04V</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46.65V</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8.94A</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9.41A</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21.5Kg</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extLst>
                  <a:ext uri="{0D108BD9-81ED-4DB2-BD59-A6C34878D82A}">
                    <a16:rowId xmlns:a16="http://schemas.microsoft.com/office/drawing/2014/main" val="10003"/>
                  </a:ext>
                </a:extLst>
              </a:tr>
              <a:tr h="258602">
                <a:tc>
                  <a:txBody>
                    <a:bodyPr/>
                    <a:lstStyle/>
                    <a:p>
                      <a:pPr algn="ctr">
                        <a:spcAft>
                          <a:spcPts val="0"/>
                        </a:spcAft>
                      </a:pPr>
                      <a:r>
                        <a:rPr lang="en-US" sz="1100" b="1" kern="500" spc="-10">
                          <a:solidFill>
                            <a:srgbClr val="1F497D"/>
                          </a:solidFill>
                          <a:latin typeface="宋体"/>
                          <a:ea typeface="宋体"/>
                          <a:cs typeface="Times New Roman"/>
                        </a:rPr>
                        <a:t>1956*992*40MM</a:t>
                      </a:r>
                      <a:endParaRPr lang="zh-CN" sz="1100" kern="10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TYL330PA</a:t>
                      </a: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330W</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37.52V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45.95V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8.80A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9.29A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21.5Kg</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extLst>
                  <a:ext uri="{0D108BD9-81ED-4DB2-BD59-A6C34878D82A}">
                    <a16:rowId xmlns:a16="http://schemas.microsoft.com/office/drawing/2014/main" val="10004"/>
                  </a:ext>
                </a:extLst>
              </a:tr>
              <a:tr h="258602">
                <a:tc>
                  <a:txBody>
                    <a:bodyPr/>
                    <a:lstStyle/>
                    <a:p>
                      <a:pPr algn="ctr">
                        <a:spcAft>
                          <a:spcPts val="0"/>
                        </a:spcAft>
                      </a:pPr>
                      <a:r>
                        <a:rPr lang="en-US" sz="1100" b="1" kern="500" spc="-10" dirty="0">
                          <a:solidFill>
                            <a:srgbClr val="1F497D"/>
                          </a:solidFill>
                          <a:latin typeface="宋体"/>
                          <a:ea typeface="宋体"/>
                          <a:cs typeface="Times New Roman"/>
                        </a:rPr>
                        <a:t>1956*992*40MM</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TYL320PA</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320W</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37.04V</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45.32V</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8.64A</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9.16A</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a:solidFill>
                            <a:srgbClr val="1F497D"/>
                          </a:solidFill>
                          <a:latin typeface="宋体"/>
                          <a:ea typeface="宋体"/>
                          <a:cs typeface="Times New Roman"/>
                        </a:rPr>
                        <a:t>21.5Kg</a:t>
                      </a:r>
                      <a:endParaRPr lang="zh-CN" sz="1100" kern="100">
                        <a:latin typeface="Times New Roman"/>
                        <a:ea typeface="宋体"/>
                        <a:cs typeface="Times New Roman"/>
                      </a:endParaRPr>
                    </a:p>
                  </a:txBody>
                  <a:tcPr marL="64212" marR="64212" marT="0" marB="0" anchor="ctr">
                    <a:lnL>
                      <a:noFill/>
                    </a:lnL>
                    <a:lnR>
                      <a:noFill/>
                    </a:lnR>
                    <a:lnT>
                      <a:noFill/>
                    </a:lnT>
                    <a:lnB>
                      <a:noFill/>
                    </a:lnB>
                  </a:tcPr>
                </a:tc>
                <a:extLst>
                  <a:ext uri="{0D108BD9-81ED-4DB2-BD59-A6C34878D82A}">
                    <a16:rowId xmlns:a16="http://schemas.microsoft.com/office/drawing/2014/main" val="10005"/>
                  </a:ext>
                </a:extLst>
              </a:tr>
              <a:tr h="344263">
                <a:tc>
                  <a:txBody>
                    <a:bodyPr/>
                    <a:lstStyle/>
                    <a:p>
                      <a:pPr algn="ctr">
                        <a:spcAft>
                          <a:spcPts val="0"/>
                        </a:spcAft>
                      </a:pPr>
                      <a:r>
                        <a:rPr lang="en-US" sz="1100" b="1" kern="500" spc="-10" dirty="0">
                          <a:solidFill>
                            <a:srgbClr val="1F497D"/>
                          </a:solidFill>
                          <a:latin typeface="宋体"/>
                          <a:ea typeface="宋体"/>
                          <a:cs typeface="Times New Roman"/>
                        </a:rPr>
                        <a:t>1956*992*40MM</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TYL310PA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310W</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36.52V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44.62V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8.50A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9.01A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21.5Kg</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extLst>
                  <a:ext uri="{0D108BD9-81ED-4DB2-BD59-A6C34878D82A}">
                    <a16:rowId xmlns:a16="http://schemas.microsoft.com/office/drawing/2014/main" val="10006"/>
                  </a:ext>
                </a:extLst>
              </a:tr>
              <a:tr h="2906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500" spc="-10" dirty="0">
                          <a:solidFill>
                            <a:srgbClr val="1F497D"/>
                          </a:solidFill>
                          <a:latin typeface="宋体"/>
                          <a:ea typeface="+mn-ea"/>
                          <a:cs typeface="Times New Roman"/>
                        </a:rPr>
                        <a:t>1640*992*35MM</a:t>
                      </a:r>
                      <a:endParaRPr lang="zh-CN" altLang="zh-CN" sz="1100" kern="100" dirty="0">
                        <a:latin typeface="Times New Roman"/>
                        <a:ea typeface="+mn-ea"/>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TYL295PA</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295W</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32.78V</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39.99V</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9.00A</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9.51A</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18.5Kg</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extLst>
                  <a:ext uri="{0D108BD9-81ED-4DB2-BD59-A6C34878D82A}">
                    <a16:rowId xmlns:a16="http://schemas.microsoft.com/office/drawing/2014/main" val="10007"/>
                  </a:ext>
                </a:extLst>
              </a:tr>
              <a:tr h="258602">
                <a:tc>
                  <a:txBody>
                    <a:bodyPr/>
                    <a:lstStyle/>
                    <a:p>
                      <a:pPr algn="ctr">
                        <a:spcAft>
                          <a:spcPts val="0"/>
                        </a:spcAft>
                      </a:pPr>
                      <a:r>
                        <a:rPr lang="en-US" sz="1100" b="1" kern="500" spc="-10" dirty="0">
                          <a:solidFill>
                            <a:srgbClr val="1F497D"/>
                          </a:solidFill>
                          <a:latin typeface="宋体"/>
                          <a:ea typeface="宋体"/>
                          <a:cs typeface="Times New Roman"/>
                        </a:rPr>
                        <a:t>1640*992*35MM</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TYL290PA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290W</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32.44V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39.69V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8.94A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9.44A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18.5Kg</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extLst>
                  <a:ext uri="{0D108BD9-81ED-4DB2-BD59-A6C34878D82A}">
                    <a16:rowId xmlns:a16="http://schemas.microsoft.com/office/drawing/2014/main" val="10008"/>
                  </a:ext>
                </a:extLst>
              </a:tr>
              <a:tr h="258602">
                <a:tc>
                  <a:txBody>
                    <a:bodyPr/>
                    <a:lstStyle/>
                    <a:p>
                      <a:pPr algn="ctr">
                        <a:spcAft>
                          <a:spcPts val="0"/>
                        </a:spcAft>
                      </a:pPr>
                      <a:r>
                        <a:rPr lang="en-US" altLang="zh-CN" sz="1100" b="1" kern="500" spc="-10" dirty="0">
                          <a:solidFill>
                            <a:srgbClr val="1F497D"/>
                          </a:solidFill>
                          <a:latin typeface="宋体"/>
                          <a:ea typeface="+mn-ea"/>
                          <a:cs typeface="Times New Roman"/>
                        </a:rPr>
                        <a:t>1640*992*35MM</a:t>
                      </a:r>
                      <a:endParaRPr lang="zh-CN" altLang="zh-CN" sz="1100" kern="100" dirty="0">
                        <a:latin typeface="Times New Roman"/>
                        <a:ea typeface="+mn-ea"/>
                        <a:cs typeface="Times New Roman"/>
                      </a:endParaRPr>
                    </a:p>
                  </a:txBody>
                  <a:tcPr marL="64212" marR="64212" marT="0" marB="0" anchor="ctr">
                    <a:lnL>
                      <a:noFill/>
                    </a:lnL>
                    <a:lnR>
                      <a:noFill/>
                    </a:lnR>
                    <a:lnT>
                      <a:noFill/>
                    </a:lnT>
                    <a:lnB>
                      <a:noFill/>
                    </a:lnB>
                    <a:solidFill>
                      <a:schemeClr val="bg1"/>
                    </a:solidFill>
                  </a:tcPr>
                </a:tc>
                <a:tc>
                  <a:txBody>
                    <a:bodyPr/>
                    <a:lstStyle/>
                    <a:p>
                      <a:pPr algn="ctr">
                        <a:spcAft>
                          <a:spcPts val="0"/>
                        </a:spcAft>
                      </a:pPr>
                      <a:r>
                        <a:rPr lang="en-US" sz="1100" b="1" kern="500" spc="-10" dirty="0">
                          <a:solidFill>
                            <a:srgbClr val="1F497D"/>
                          </a:solidFill>
                          <a:latin typeface="宋体"/>
                          <a:ea typeface="宋体"/>
                          <a:cs typeface="Times New Roman"/>
                        </a:rPr>
                        <a:t>TYL285PA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bg1"/>
                    </a:solidFill>
                  </a:tcPr>
                </a:tc>
                <a:tc>
                  <a:txBody>
                    <a:bodyPr/>
                    <a:lstStyle/>
                    <a:p>
                      <a:pPr algn="ctr">
                        <a:spcAft>
                          <a:spcPts val="0"/>
                        </a:spcAft>
                      </a:pPr>
                      <a:r>
                        <a:rPr lang="en-US" sz="1100" b="1" kern="500" spc="-10" dirty="0">
                          <a:solidFill>
                            <a:srgbClr val="1F497D"/>
                          </a:solidFill>
                          <a:latin typeface="宋体"/>
                          <a:ea typeface="宋体"/>
                          <a:cs typeface="Times New Roman"/>
                        </a:rPr>
                        <a:t>285W</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bg1"/>
                    </a:solidFill>
                  </a:tcPr>
                </a:tc>
                <a:tc>
                  <a:txBody>
                    <a:bodyPr/>
                    <a:lstStyle/>
                    <a:p>
                      <a:pPr algn="ctr">
                        <a:spcAft>
                          <a:spcPts val="0"/>
                        </a:spcAft>
                      </a:pPr>
                      <a:r>
                        <a:rPr lang="en-US" sz="1100" b="1" kern="500" spc="-10" dirty="0">
                          <a:solidFill>
                            <a:srgbClr val="1F497D"/>
                          </a:solidFill>
                          <a:latin typeface="宋体"/>
                          <a:ea typeface="宋体"/>
                          <a:cs typeface="Times New Roman"/>
                        </a:rPr>
                        <a:t>32.10V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bg1"/>
                    </a:solidFill>
                  </a:tcPr>
                </a:tc>
                <a:tc>
                  <a:txBody>
                    <a:bodyPr/>
                    <a:lstStyle/>
                    <a:p>
                      <a:pPr algn="ctr">
                        <a:spcAft>
                          <a:spcPts val="0"/>
                        </a:spcAft>
                      </a:pPr>
                      <a:r>
                        <a:rPr lang="en-US" sz="1100" b="1" kern="500" spc="-10" dirty="0">
                          <a:solidFill>
                            <a:srgbClr val="1F497D"/>
                          </a:solidFill>
                          <a:latin typeface="宋体"/>
                          <a:ea typeface="宋体"/>
                          <a:cs typeface="Times New Roman"/>
                        </a:rPr>
                        <a:t>39.27V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bg1"/>
                    </a:solidFill>
                  </a:tcPr>
                </a:tc>
                <a:tc>
                  <a:txBody>
                    <a:bodyPr/>
                    <a:lstStyle/>
                    <a:p>
                      <a:pPr algn="ctr">
                        <a:spcAft>
                          <a:spcPts val="0"/>
                        </a:spcAft>
                      </a:pPr>
                      <a:r>
                        <a:rPr lang="en-US" sz="1100" b="1" kern="500" spc="-10" dirty="0">
                          <a:solidFill>
                            <a:srgbClr val="1F497D"/>
                          </a:solidFill>
                          <a:latin typeface="宋体"/>
                          <a:ea typeface="宋体"/>
                          <a:cs typeface="Times New Roman"/>
                        </a:rPr>
                        <a:t>8.88A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bg1"/>
                    </a:solidFill>
                  </a:tcPr>
                </a:tc>
                <a:tc>
                  <a:txBody>
                    <a:bodyPr/>
                    <a:lstStyle/>
                    <a:p>
                      <a:pPr algn="ctr">
                        <a:spcAft>
                          <a:spcPts val="0"/>
                        </a:spcAft>
                      </a:pPr>
                      <a:r>
                        <a:rPr lang="en-US" sz="1100" b="1" kern="500" spc="-10" dirty="0">
                          <a:solidFill>
                            <a:srgbClr val="1F497D"/>
                          </a:solidFill>
                          <a:latin typeface="宋体"/>
                          <a:ea typeface="宋体"/>
                          <a:cs typeface="Times New Roman"/>
                        </a:rPr>
                        <a:t>9.37A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bg1"/>
                    </a:solidFill>
                  </a:tcPr>
                </a:tc>
                <a:tc>
                  <a:txBody>
                    <a:bodyPr/>
                    <a:lstStyle/>
                    <a:p>
                      <a:pPr algn="ctr">
                        <a:spcAft>
                          <a:spcPts val="0"/>
                        </a:spcAft>
                      </a:pPr>
                      <a:r>
                        <a:rPr lang="en-US" sz="1100" b="1" kern="500" spc="-10" dirty="0">
                          <a:solidFill>
                            <a:srgbClr val="1F497D"/>
                          </a:solidFill>
                          <a:latin typeface="宋体"/>
                          <a:ea typeface="宋体"/>
                          <a:cs typeface="Times New Roman"/>
                        </a:rPr>
                        <a:t>18.5Kg</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bg1"/>
                    </a:solidFill>
                  </a:tcPr>
                </a:tc>
                <a:extLst>
                  <a:ext uri="{0D108BD9-81ED-4DB2-BD59-A6C34878D82A}">
                    <a16:rowId xmlns:a16="http://schemas.microsoft.com/office/drawing/2014/main" val="10009"/>
                  </a:ext>
                </a:extLst>
              </a:tr>
              <a:tr h="2586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500" spc="-10" dirty="0">
                          <a:solidFill>
                            <a:srgbClr val="1F497D"/>
                          </a:solidFill>
                          <a:latin typeface="宋体"/>
                          <a:ea typeface="+mn-ea"/>
                          <a:cs typeface="Times New Roman"/>
                        </a:rPr>
                        <a:t>1640*992*35MM</a:t>
                      </a:r>
                      <a:endParaRPr lang="zh-CN" altLang="zh-CN" sz="1100" kern="100" dirty="0">
                        <a:latin typeface="Times New Roman"/>
                        <a:ea typeface="+mn-ea"/>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TYL280PA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280W</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31.75V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38.91V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8.82A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9.30A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18.5Kg</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extLst>
                  <a:ext uri="{0D108BD9-81ED-4DB2-BD59-A6C34878D82A}">
                    <a16:rowId xmlns:a16="http://schemas.microsoft.com/office/drawing/2014/main" val="10010"/>
                  </a:ext>
                </a:extLst>
              </a:tr>
              <a:tr h="258602">
                <a:tc>
                  <a:txBody>
                    <a:bodyPr/>
                    <a:lstStyle/>
                    <a:p>
                      <a:pPr algn="ctr">
                        <a:spcAft>
                          <a:spcPts val="0"/>
                        </a:spcAft>
                      </a:pPr>
                      <a:r>
                        <a:rPr lang="en-US" altLang="zh-CN" sz="1100" b="1" kern="500" spc="-10" dirty="0">
                          <a:solidFill>
                            <a:srgbClr val="1F497D"/>
                          </a:solidFill>
                          <a:latin typeface="宋体"/>
                          <a:ea typeface="+mn-ea"/>
                          <a:cs typeface="Times New Roman"/>
                        </a:rPr>
                        <a:t>1640*992*35MM</a:t>
                      </a:r>
                      <a:endParaRPr lang="zh-CN" altLang="zh-CN" sz="1100" kern="100" dirty="0">
                        <a:latin typeface="Times New Roman"/>
                        <a:ea typeface="+mn-ea"/>
                        <a:cs typeface="Times New Roman"/>
                      </a:endParaRPr>
                    </a:p>
                  </a:txBody>
                  <a:tcPr marL="64212" marR="64212" marT="0" marB="0" anchor="ctr">
                    <a:lnL>
                      <a:noFill/>
                    </a:lnL>
                    <a:lnR>
                      <a:noFill/>
                    </a:lnR>
                    <a:lnT>
                      <a:noFill/>
                    </a:lnT>
                    <a:lnB>
                      <a:noFill/>
                    </a:lnB>
                    <a:noFill/>
                  </a:tcPr>
                </a:tc>
                <a:tc>
                  <a:txBody>
                    <a:bodyPr/>
                    <a:lstStyle/>
                    <a:p>
                      <a:pPr algn="ctr">
                        <a:spcAft>
                          <a:spcPts val="0"/>
                        </a:spcAft>
                      </a:pPr>
                      <a:r>
                        <a:rPr lang="en-US" sz="1100" b="1" kern="500" spc="-10" dirty="0">
                          <a:solidFill>
                            <a:srgbClr val="1F497D"/>
                          </a:solidFill>
                          <a:latin typeface="宋体"/>
                          <a:ea typeface="宋体"/>
                          <a:cs typeface="Times New Roman"/>
                        </a:rPr>
                        <a:t>TYL275PA</a:t>
                      </a:r>
                      <a:endParaRPr lang="zh-CN" sz="1100" kern="100" dirty="0">
                        <a:latin typeface="Times New Roman"/>
                        <a:ea typeface="宋体"/>
                        <a:cs typeface="Times New Roman"/>
                      </a:endParaRPr>
                    </a:p>
                  </a:txBody>
                  <a:tcPr marL="64212" marR="64212" marT="0" marB="0" anchor="ctr">
                    <a:lnL>
                      <a:noFill/>
                    </a:lnL>
                    <a:lnR>
                      <a:noFill/>
                    </a:lnR>
                    <a:lnT>
                      <a:noFill/>
                    </a:lnT>
                    <a:lnB>
                      <a:noFill/>
                    </a:lnB>
                    <a:noFill/>
                  </a:tcPr>
                </a:tc>
                <a:tc>
                  <a:txBody>
                    <a:bodyPr/>
                    <a:lstStyle/>
                    <a:p>
                      <a:pPr algn="ctr">
                        <a:spcAft>
                          <a:spcPts val="0"/>
                        </a:spcAft>
                      </a:pPr>
                      <a:r>
                        <a:rPr lang="en-US" sz="1100" b="1" kern="500" spc="-10" dirty="0">
                          <a:solidFill>
                            <a:srgbClr val="1F497D"/>
                          </a:solidFill>
                          <a:latin typeface="宋体"/>
                          <a:ea typeface="宋体"/>
                          <a:cs typeface="Times New Roman"/>
                        </a:rPr>
                        <a:t>275W</a:t>
                      </a:r>
                      <a:endParaRPr lang="zh-CN" sz="1100" kern="100" dirty="0">
                        <a:latin typeface="Times New Roman"/>
                        <a:ea typeface="宋体"/>
                        <a:cs typeface="Times New Roman"/>
                      </a:endParaRPr>
                    </a:p>
                  </a:txBody>
                  <a:tcPr marL="64212" marR="64212" marT="0" marB="0" anchor="ctr">
                    <a:lnL>
                      <a:noFill/>
                    </a:lnL>
                    <a:lnR>
                      <a:noFill/>
                    </a:lnR>
                    <a:lnT>
                      <a:noFill/>
                    </a:lnT>
                    <a:lnB>
                      <a:noFill/>
                    </a:lnB>
                    <a:noFill/>
                  </a:tcPr>
                </a:tc>
                <a:tc>
                  <a:txBody>
                    <a:bodyPr/>
                    <a:lstStyle/>
                    <a:p>
                      <a:pPr algn="ctr">
                        <a:spcAft>
                          <a:spcPts val="0"/>
                        </a:spcAft>
                      </a:pPr>
                      <a:r>
                        <a:rPr lang="en-US" sz="1100" b="1" kern="500" spc="-10" dirty="0">
                          <a:solidFill>
                            <a:srgbClr val="1F497D"/>
                          </a:solidFill>
                          <a:latin typeface="宋体"/>
                          <a:ea typeface="宋体"/>
                          <a:cs typeface="Times New Roman"/>
                        </a:rPr>
                        <a:t>31.40V</a:t>
                      </a:r>
                      <a:endParaRPr lang="zh-CN" sz="1100" kern="100" dirty="0">
                        <a:latin typeface="Times New Roman"/>
                        <a:ea typeface="宋体"/>
                        <a:cs typeface="Times New Roman"/>
                      </a:endParaRPr>
                    </a:p>
                  </a:txBody>
                  <a:tcPr marL="64212" marR="64212" marT="0" marB="0" anchor="ctr">
                    <a:lnL>
                      <a:noFill/>
                    </a:lnL>
                    <a:lnR>
                      <a:noFill/>
                    </a:lnR>
                    <a:lnT>
                      <a:noFill/>
                    </a:lnT>
                    <a:lnB>
                      <a:noFill/>
                    </a:lnB>
                    <a:noFill/>
                  </a:tcPr>
                </a:tc>
                <a:tc>
                  <a:txBody>
                    <a:bodyPr/>
                    <a:lstStyle/>
                    <a:p>
                      <a:pPr algn="ctr">
                        <a:spcAft>
                          <a:spcPts val="0"/>
                        </a:spcAft>
                      </a:pPr>
                      <a:r>
                        <a:rPr lang="en-US" sz="1100" b="1" kern="500" spc="-10" dirty="0">
                          <a:solidFill>
                            <a:srgbClr val="1F497D"/>
                          </a:solidFill>
                          <a:latin typeface="宋体"/>
                          <a:ea typeface="宋体"/>
                          <a:cs typeface="Times New Roman"/>
                        </a:rPr>
                        <a:t>38.55V</a:t>
                      </a:r>
                      <a:endParaRPr lang="zh-CN" sz="1100" kern="100" dirty="0">
                        <a:latin typeface="Times New Roman"/>
                        <a:ea typeface="宋体"/>
                        <a:cs typeface="Times New Roman"/>
                      </a:endParaRPr>
                    </a:p>
                  </a:txBody>
                  <a:tcPr marL="64212" marR="64212" marT="0" marB="0" anchor="ctr">
                    <a:lnL>
                      <a:noFill/>
                    </a:lnL>
                    <a:lnR>
                      <a:noFill/>
                    </a:lnR>
                    <a:lnT>
                      <a:noFill/>
                    </a:lnT>
                    <a:lnB>
                      <a:noFill/>
                    </a:lnB>
                    <a:noFill/>
                  </a:tcPr>
                </a:tc>
                <a:tc>
                  <a:txBody>
                    <a:bodyPr/>
                    <a:lstStyle/>
                    <a:p>
                      <a:pPr algn="ctr">
                        <a:spcAft>
                          <a:spcPts val="0"/>
                        </a:spcAft>
                      </a:pPr>
                      <a:r>
                        <a:rPr lang="en-US" sz="1100" b="1" kern="500" spc="-10" dirty="0">
                          <a:solidFill>
                            <a:srgbClr val="1F497D"/>
                          </a:solidFill>
                          <a:latin typeface="宋体"/>
                          <a:ea typeface="宋体"/>
                          <a:cs typeface="Times New Roman"/>
                        </a:rPr>
                        <a:t>8.76A</a:t>
                      </a:r>
                      <a:endParaRPr lang="zh-CN" sz="1100" kern="100" dirty="0">
                        <a:latin typeface="Times New Roman"/>
                        <a:ea typeface="宋体"/>
                        <a:cs typeface="Times New Roman"/>
                      </a:endParaRPr>
                    </a:p>
                  </a:txBody>
                  <a:tcPr marL="64212" marR="64212" marT="0" marB="0" anchor="ctr">
                    <a:lnL>
                      <a:noFill/>
                    </a:lnL>
                    <a:lnR>
                      <a:noFill/>
                    </a:lnR>
                    <a:lnT>
                      <a:noFill/>
                    </a:lnT>
                    <a:lnB>
                      <a:noFill/>
                    </a:lnB>
                    <a:noFill/>
                  </a:tcPr>
                </a:tc>
                <a:tc>
                  <a:txBody>
                    <a:bodyPr/>
                    <a:lstStyle/>
                    <a:p>
                      <a:pPr algn="ctr">
                        <a:spcAft>
                          <a:spcPts val="0"/>
                        </a:spcAft>
                      </a:pPr>
                      <a:r>
                        <a:rPr lang="en-US" sz="1100" b="1" kern="500" spc="-10" dirty="0">
                          <a:solidFill>
                            <a:srgbClr val="1F497D"/>
                          </a:solidFill>
                          <a:latin typeface="宋体"/>
                          <a:ea typeface="宋体"/>
                          <a:cs typeface="Times New Roman"/>
                        </a:rPr>
                        <a:t>9.23A</a:t>
                      </a:r>
                      <a:endParaRPr lang="zh-CN" sz="1100" kern="100" dirty="0">
                        <a:latin typeface="Times New Roman"/>
                        <a:ea typeface="宋体"/>
                        <a:cs typeface="Times New Roman"/>
                      </a:endParaRPr>
                    </a:p>
                  </a:txBody>
                  <a:tcPr marL="64212" marR="64212" marT="0" marB="0" anchor="ctr">
                    <a:lnL>
                      <a:noFill/>
                    </a:lnL>
                    <a:lnR>
                      <a:noFill/>
                    </a:lnR>
                    <a:lnT>
                      <a:noFill/>
                    </a:lnT>
                    <a:lnB>
                      <a:noFill/>
                    </a:lnB>
                    <a:noFill/>
                  </a:tcPr>
                </a:tc>
                <a:tc>
                  <a:txBody>
                    <a:bodyPr/>
                    <a:lstStyle/>
                    <a:p>
                      <a:pPr algn="ctr">
                        <a:spcAft>
                          <a:spcPts val="0"/>
                        </a:spcAft>
                      </a:pPr>
                      <a:r>
                        <a:rPr lang="en-US" sz="1100" b="1" kern="500" spc="-10" dirty="0">
                          <a:solidFill>
                            <a:srgbClr val="1F497D"/>
                          </a:solidFill>
                          <a:latin typeface="宋体"/>
                          <a:ea typeface="宋体"/>
                          <a:cs typeface="Times New Roman"/>
                        </a:rPr>
                        <a:t>18.5Kg</a:t>
                      </a:r>
                      <a:endParaRPr lang="zh-CN" sz="1100" kern="100" dirty="0">
                        <a:latin typeface="Times New Roman"/>
                        <a:ea typeface="宋体"/>
                        <a:cs typeface="Times New Roman"/>
                      </a:endParaRPr>
                    </a:p>
                  </a:txBody>
                  <a:tcPr marL="64212" marR="64212" marT="0" marB="0" anchor="ctr">
                    <a:lnL>
                      <a:noFill/>
                    </a:lnL>
                    <a:lnR>
                      <a:noFill/>
                    </a:lnR>
                    <a:lnT>
                      <a:noFill/>
                    </a:lnT>
                    <a:lnB>
                      <a:noFill/>
                    </a:lnB>
                    <a:noFill/>
                  </a:tcPr>
                </a:tc>
                <a:extLst>
                  <a:ext uri="{0D108BD9-81ED-4DB2-BD59-A6C34878D82A}">
                    <a16:rowId xmlns:a16="http://schemas.microsoft.com/office/drawing/2014/main" val="10011"/>
                  </a:ext>
                </a:extLst>
              </a:tr>
              <a:tr h="258602">
                <a:tc>
                  <a:txBody>
                    <a:bodyPr/>
                    <a:lstStyle/>
                    <a:p>
                      <a:pPr algn="ctr">
                        <a:spcAft>
                          <a:spcPts val="0"/>
                        </a:spcAft>
                      </a:pPr>
                      <a:r>
                        <a:rPr lang="en-US" sz="1100" b="1" kern="500" spc="-10" dirty="0">
                          <a:solidFill>
                            <a:srgbClr val="1F497D"/>
                          </a:solidFill>
                          <a:latin typeface="宋体"/>
                          <a:ea typeface="宋体"/>
                          <a:cs typeface="Times New Roman"/>
                        </a:rPr>
                        <a:t>1640*992*35MM</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TYL270PA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270W</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31.15V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38.19V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8.67A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9.17A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18.5Kg</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extLst>
                  <a:ext uri="{0D108BD9-81ED-4DB2-BD59-A6C34878D82A}">
                    <a16:rowId xmlns:a16="http://schemas.microsoft.com/office/drawing/2014/main" val="10012"/>
                  </a:ext>
                </a:extLst>
              </a:tr>
            </a:tbl>
          </a:graphicData>
        </a:graphic>
      </p:graphicFrame>
      <p:sp>
        <p:nvSpPr>
          <p:cNvPr id="8" name="文本框 7">
            <a:extLst>
              <a:ext uri="{FF2B5EF4-FFF2-40B4-BE49-F238E27FC236}">
                <a16:creationId xmlns:a16="http://schemas.microsoft.com/office/drawing/2014/main" id="{6D0E0ADD-849F-44F6-9863-5608BA1036B7}"/>
              </a:ext>
            </a:extLst>
          </p:cNvPr>
          <p:cNvSpPr txBox="1"/>
          <p:nvPr/>
        </p:nvSpPr>
        <p:spPr>
          <a:xfrm>
            <a:off x="543248" y="5877272"/>
            <a:ext cx="5756946" cy="461665"/>
          </a:xfrm>
          <a:prstGeom prst="rect">
            <a:avLst/>
          </a:prstGeom>
          <a:noFill/>
        </p:spPr>
        <p:txBody>
          <a:bodyPr wrap="square">
            <a:spAutoFit/>
          </a:bodyPr>
          <a:lstStyle/>
          <a:p>
            <a:pPr defTabSz="913765" fontAlgn="auto">
              <a:spcBef>
                <a:spcPts val="0"/>
              </a:spcBef>
              <a:spcAft>
                <a:spcPts val="0"/>
              </a:spcAft>
              <a:defRPr/>
            </a:pPr>
            <a:r>
              <a:rPr lang="en-US" altLang="zh-CN" sz="1200" b="1" dirty="0" err="1">
                <a:solidFill>
                  <a:srgbClr val="1F497D"/>
                </a:solidFill>
                <a:latin typeface="微软雅黑" pitchFamily="34" charset="-122"/>
                <a:ea typeface="微软雅黑" pitchFamily="34" charset="-122"/>
                <a:cs typeface="Times New Roman" pitchFamily="18" charset="0"/>
              </a:rPr>
              <a:t>Tongli</a:t>
            </a:r>
            <a:r>
              <a:rPr lang="en-US" altLang="zh-CN" sz="1200" b="1" dirty="0">
                <a:solidFill>
                  <a:srgbClr val="1F497D"/>
                </a:solidFill>
                <a:latin typeface="微软雅黑" pitchFamily="34" charset="-122"/>
                <a:ea typeface="微软雅黑" pitchFamily="34" charset="-122"/>
                <a:cs typeface="Times New Roman" pitchFamily="18" charset="0"/>
              </a:rPr>
              <a:t> can offer 5w to 360W polycrystalline solar panel with high quality and low price. OEM services is available.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Effect transition="in" filter="fade">
                                      <p:cBhvr>
                                        <p:cTn id="9"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1907704" y="116632"/>
            <a:ext cx="4769254"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1F497D"/>
                </a:solidFill>
                <a:effectLst/>
                <a:latin typeface="黑体" pitchFamily="49" charset="-122"/>
                <a:ea typeface="黑体" pitchFamily="49" charset="-122"/>
                <a:cs typeface="Times New Roman" pitchFamily="18" charset="0"/>
              </a:rPr>
              <a:t>TYL310-360PA-72</a:t>
            </a:r>
            <a:r>
              <a:rPr kumimoji="0" lang="zh-CN" altLang="en-US" sz="1600" b="1" i="0" u="none" strike="noStrike" cap="none" normalizeH="0" baseline="0" dirty="0">
                <a:ln>
                  <a:noFill/>
                </a:ln>
                <a:solidFill>
                  <a:srgbClr val="1F497D"/>
                </a:solidFill>
                <a:effectLst/>
                <a:latin typeface="黑体" pitchFamily="49" charset="-122"/>
                <a:ea typeface="黑体" pitchFamily="49" charset="-122"/>
                <a:cs typeface="Times New Roman" pitchFamily="18" charset="0"/>
              </a:rPr>
              <a:t> </a:t>
            </a:r>
            <a:r>
              <a:rPr lang="en-US" altLang="zh-CN" sz="1600" b="1" dirty="0">
                <a:solidFill>
                  <a:srgbClr val="1F497D"/>
                </a:solidFill>
                <a:latin typeface="黑体" pitchFamily="49" charset="-122"/>
                <a:ea typeface="黑体" pitchFamily="49" charset="-122"/>
                <a:cs typeface="Times New Roman" pitchFamily="18" charset="0"/>
              </a:rPr>
              <a:t>Poly</a:t>
            </a:r>
            <a:r>
              <a:rPr kumimoji="0" lang="en-US" altLang="zh-CN" sz="1600" b="1" i="0" u="none" strike="noStrike" cap="none" normalizeH="0" baseline="0" dirty="0">
                <a:ln>
                  <a:noFill/>
                </a:ln>
                <a:solidFill>
                  <a:srgbClr val="1F497D"/>
                </a:solidFill>
                <a:effectLst/>
                <a:latin typeface="黑体" pitchFamily="49" charset="-122"/>
                <a:ea typeface="黑体" pitchFamily="49" charset="-122"/>
                <a:cs typeface="Times New Roman" pitchFamily="18" charset="0"/>
              </a:rPr>
              <a:t>crystalline</a:t>
            </a:r>
            <a:r>
              <a:rPr kumimoji="0" lang="en-US" altLang="zh-CN" sz="1600" b="1" i="0" u="none" strike="noStrike" cap="none" normalizeH="0" dirty="0">
                <a:ln>
                  <a:noFill/>
                </a:ln>
                <a:solidFill>
                  <a:srgbClr val="1F497D"/>
                </a:solidFill>
                <a:effectLst/>
                <a:latin typeface="黑体" pitchFamily="49" charset="-122"/>
                <a:ea typeface="黑体" pitchFamily="49" charset="-122"/>
                <a:cs typeface="Times New Roman" pitchFamily="18" charset="0"/>
              </a:rPr>
              <a:t> Solar Module</a:t>
            </a:r>
            <a:endParaRPr kumimoji="0" lang="zh-CN" altLang="en-US" sz="1800"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sp>
        <p:nvSpPr>
          <p:cNvPr id="2150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9" name="表格 8"/>
          <p:cNvGraphicFramePr>
            <a:graphicFrameLocks noGrp="1"/>
          </p:cNvGraphicFramePr>
          <p:nvPr/>
        </p:nvGraphicFramePr>
        <p:xfrm>
          <a:off x="683568" y="476672"/>
          <a:ext cx="7776868" cy="4176459"/>
        </p:xfrm>
        <a:graphic>
          <a:graphicData uri="http://schemas.openxmlformats.org/drawingml/2006/table">
            <a:tbl>
              <a:tblPr/>
              <a:tblGrid>
                <a:gridCol w="2555478">
                  <a:extLst>
                    <a:ext uri="{9D8B030D-6E8A-4147-A177-3AD203B41FA5}">
                      <a16:colId xmlns:a16="http://schemas.microsoft.com/office/drawing/2014/main" val="20000"/>
                    </a:ext>
                  </a:extLst>
                </a:gridCol>
                <a:gridCol w="852345">
                  <a:extLst>
                    <a:ext uri="{9D8B030D-6E8A-4147-A177-3AD203B41FA5}">
                      <a16:colId xmlns:a16="http://schemas.microsoft.com/office/drawing/2014/main" val="20001"/>
                    </a:ext>
                  </a:extLst>
                </a:gridCol>
                <a:gridCol w="853900">
                  <a:extLst>
                    <a:ext uri="{9D8B030D-6E8A-4147-A177-3AD203B41FA5}">
                      <a16:colId xmlns:a16="http://schemas.microsoft.com/office/drawing/2014/main" val="20002"/>
                    </a:ext>
                  </a:extLst>
                </a:gridCol>
                <a:gridCol w="852345">
                  <a:extLst>
                    <a:ext uri="{9D8B030D-6E8A-4147-A177-3AD203B41FA5}">
                      <a16:colId xmlns:a16="http://schemas.microsoft.com/office/drawing/2014/main" val="20003"/>
                    </a:ext>
                  </a:extLst>
                </a:gridCol>
                <a:gridCol w="852345">
                  <a:extLst>
                    <a:ext uri="{9D8B030D-6E8A-4147-A177-3AD203B41FA5}">
                      <a16:colId xmlns:a16="http://schemas.microsoft.com/office/drawing/2014/main" val="20004"/>
                    </a:ext>
                  </a:extLst>
                </a:gridCol>
                <a:gridCol w="852345">
                  <a:extLst>
                    <a:ext uri="{9D8B030D-6E8A-4147-A177-3AD203B41FA5}">
                      <a16:colId xmlns:a16="http://schemas.microsoft.com/office/drawing/2014/main" val="20005"/>
                    </a:ext>
                  </a:extLst>
                </a:gridCol>
                <a:gridCol w="958110">
                  <a:extLst>
                    <a:ext uri="{9D8B030D-6E8A-4147-A177-3AD203B41FA5}">
                      <a16:colId xmlns:a16="http://schemas.microsoft.com/office/drawing/2014/main" val="20006"/>
                    </a:ext>
                  </a:extLst>
                </a:gridCol>
              </a:tblGrid>
              <a:tr h="277916">
                <a:tc>
                  <a:txBody>
                    <a:bodyPr/>
                    <a:lstStyle/>
                    <a:p>
                      <a:pPr indent="266700" algn="l">
                        <a:spcAft>
                          <a:spcPts val="0"/>
                        </a:spcAft>
                      </a:pPr>
                      <a:r>
                        <a:rPr lang="en-US" sz="900" kern="100" dirty="0">
                          <a:latin typeface="宋体"/>
                          <a:ea typeface="宋体"/>
                        </a:rPr>
                        <a:t>Module</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宋体"/>
                          <a:ea typeface="宋体"/>
                        </a:rPr>
                        <a:t>TYL310PA</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宋体"/>
                          <a:ea typeface="宋体"/>
                        </a:rPr>
                        <a:t>TYL320PA</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宋体"/>
                          <a:ea typeface="宋体"/>
                        </a:rPr>
                        <a:t>TYL330PA</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宋体"/>
                          <a:ea typeface="宋体"/>
                        </a:rPr>
                        <a:t>TYL340PA</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宋体"/>
                          <a:ea typeface="宋体"/>
                        </a:rPr>
                        <a:t>TYL350PA</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宋体"/>
                          <a:ea typeface="宋体"/>
                        </a:rPr>
                        <a:t>TYL360PA</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extLst>
                  <a:ext uri="{0D108BD9-81ED-4DB2-BD59-A6C34878D82A}">
                    <a16:rowId xmlns:a16="http://schemas.microsoft.com/office/drawing/2014/main" val="10000"/>
                  </a:ext>
                </a:extLst>
              </a:tr>
              <a:tr h="138958">
                <a:tc>
                  <a:txBody>
                    <a:bodyPr/>
                    <a:lstStyle/>
                    <a:p>
                      <a:pPr indent="266700" algn="l">
                        <a:spcAft>
                          <a:spcPts val="0"/>
                        </a:spcAft>
                      </a:pPr>
                      <a:r>
                        <a:rPr lang="en-US" sz="900" kern="100" dirty="0">
                          <a:latin typeface="宋体"/>
                          <a:ea typeface="宋体"/>
                        </a:rPr>
                        <a:t>Maximum Power(</a:t>
                      </a:r>
                      <a:r>
                        <a:rPr lang="en-US" sz="900" kern="100" dirty="0" err="1">
                          <a:latin typeface="宋体"/>
                          <a:ea typeface="宋体"/>
                        </a:rPr>
                        <a:t>Pmax</a:t>
                      </a:r>
                      <a:r>
                        <a:rPr lang="en-US" sz="900" kern="100" dirty="0">
                          <a:latin typeface="宋体"/>
                          <a:ea typeface="宋体"/>
                        </a:rPr>
                        <a:t>)[W]</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sz="900" kern="100" dirty="0">
                          <a:latin typeface="宋体"/>
                          <a:ea typeface="宋体"/>
                        </a:rPr>
                        <a:t>310</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320</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330</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340</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350</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baseline="0" dirty="0">
                          <a:latin typeface="宋体"/>
                          <a:ea typeface="宋体"/>
                        </a:rPr>
                        <a:t> 360</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extLst>
                  <a:ext uri="{0D108BD9-81ED-4DB2-BD59-A6C34878D82A}">
                    <a16:rowId xmlns:a16="http://schemas.microsoft.com/office/drawing/2014/main" val="10001"/>
                  </a:ext>
                </a:extLst>
              </a:tr>
              <a:tr h="277916">
                <a:tc>
                  <a:txBody>
                    <a:bodyPr/>
                    <a:lstStyle/>
                    <a:p>
                      <a:pPr indent="266700" algn="l">
                        <a:spcAft>
                          <a:spcPts val="0"/>
                        </a:spcAft>
                      </a:pPr>
                      <a:r>
                        <a:rPr lang="en-US" sz="900" kern="100" dirty="0">
                          <a:latin typeface="宋体"/>
                          <a:ea typeface="宋体"/>
                        </a:rPr>
                        <a:t>Open Circuit Voltage(Voc)[V]</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44.62</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45.32</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45.95</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46.65</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47.35</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48.05</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extLst>
                  <a:ext uri="{0D108BD9-81ED-4DB2-BD59-A6C34878D82A}">
                    <a16:rowId xmlns:a16="http://schemas.microsoft.com/office/drawing/2014/main" val="10002"/>
                  </a:ext>
                </a:extLst>
              </a:tr>
              <a:tr h="277916">
                <a:tc>
                  <a:txBody>
                    <a:bodyPr/>
                    <a:lstStyle/>
                    <a:p>
                      <a:pPr indent="266700" algn="l">
                        <a:spcAft>
                          <a:spcPts val="0"/>
                        </a:spcAft>
                      </a:pPr>
                      <a:r>
                        <a:rPr lang="en-US" sz="900" kern="100" dirty="0">
                          <a:latin typeface="宋体"/>
                          <a:ea typeface="宋体"/>
                        </a:rPr>
                        <a:t>Maximum Power Voltage(</a:t>
                      </a:r>
                      <a:r>
                        <a:rPr lang="en-US" sz="900" kern="100" dirty="0" err="1">
                          <a:latin typeface="宋体"/>
                          <a:ea typeface="宋体"/>
                        </a:rPr>
                        <a:t>Vmp</a:t>
                      </a:r>
                      <a:r>
                        <a:rPr lang="en-US" sz="900" kern="100" dirty="0">
                          <a:latin typeface="宋体"/>
                          <a:ea typeface="宋体"/>
                        </a:rPr>
                        <a:t>)[V]</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36.52</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37.04</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37.52</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38.04</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38.56</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39.08</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extLst>
                  <a:ext uri="{0D108BD9-81ED-4DB2-BD59-A6C34878D82A}">
                    <a16:rowId xmlns:a16="http://schemas.microsoft.com/office/drawing/2014/main" val="10003"/>
                  </a:ext>
                </a:extLst>
              </a:tr>
              <a:tr h="277916">
                <a:tc>
                  <a:txBody>
                    <a:bodyPr/>
                    <a:lstStyle/>
                    <a:p>
                      <a:pPr indent="266700" algn="l">
                        <a:spcAft>
                          <a:spcPts val="0"/>
                        </a:spcAft>
                      </a:pPr>
                      <a:r>
                        <a:rPr lang="en-US" sz="900" kern="100" dirty="0">
                          <a:latin typeface="宋体"/>
                          <a:ea typeface="宋体"/>
                        </a:rPr>
                        <a:t>Short Circuit Current(</a:t>
                      </a:r>
                      <a:r>
                        <a:rPr lang="en-US" sz="900" kern="100" dirty="0" err="1">
                          <a:latin typeface="宋体"/>
                          <a:ea typeface="宋体"/>
                        </a:rPr>
                        <a:t>Isc</a:t>
                      </a:r>
                      <a:r>
                        <a:rPr lang="en-US" sz="900" kern="100" dirty="0">
                          <a:latin typeface="宋体"/>
                          <a:ea typeface="宋体"/>
                        </a:rPr>
                        <a:t>)[A]</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9.01</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9.16</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9.29</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9.41</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9.41</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9.65</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extLst>
                  <a:ext uri="{0D108BD9-81ED-4DB2-BD59-A6C34878D82A}">
                    <a16:rowId xmlns:a16="http://schemas.microsoft.com/office/drawing/2014/main" val="10004"/>
                  </a:ext>
                </a:extLst>
              </a:tr>
              <a:tr h="277916">
                <a:tc>
                  <a:txBody>
                    <a:bodyPr/>
                    <a:lstStyle/>
                    <a:p>
                      <a:pPr indent="266700" algn="l">
                        <a:spcAft>
                          <a:spcPts val="0"/>
                        </a:spcAft>
                      </a:pPr>
                      <a:r>
                        <a:rPr lang="en-US" sz="900" kern="100" dirty="0">
                          <a:latin typeface="宋体"/>
                          <a:ea typeface="宋体"/>
                        </a:rPr>
                        <a:t>Maximum Power Current (Imp)[A]</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8.50</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8.64</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8.80</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8.94</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8.94</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9.22</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extLst>
                  <a:ext uri="{0D108BD9-81ED-4DB2-BD59-A6C34878D82A}">
                    <a16:rowId xmlns:a16="http://schemas.microsoft.com/office/drawing/2014/main" val="10005"/>
                  </a:ext>
                </a:extLst>
              </a:tr>
              <a:tr h="277916">
                <a:tc>
                  <a:txBody>
                    <a:bodyPr/>
                    <a:lstStyle/>
                    <a:p>
                      <a:pPr indent="266700" algn="l">
                        <a:spcAft>
                          <a:spcPts val="0"/>
                        </a:spcAft>
                      </a:pPr>
                      <a:r>
                        <a:rPr lang="en-US" sz="900" kern="100">
                          <a:latin typeface="宋体"/>
                          <a:ea typeface="宋体"/>
                        </a:rPr>
                        <a:t>Module Efficiency STC[%]</a:t>
                      </a:r>
                      <a:endParaRPr lang="zh-CN" sz="900" kern="10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15.97</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16.48</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17.00</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17.51</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18.03</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18.54</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extLst>
                  <a:ext uri="{0D108BD9-81ED-4DB2-BD59-A6C34878D82A}">
                    <a16:rowId xmlns:a16="http://schemas.microsoft.com/office/drawing/2014/main" val="10006"/>
                  </a:ext>
                </a:extLst>
              </a:tr>
              <a:tr h="138958">
                <a:tc>
                  <a:txBody>
                    <a:bodyPr/>
                    <a:lstStyle/>
                    <a:p>
                      <a:pPr indent="266700" algn="l">
                        <a:spcAft>
                          <a:spcPts val="0"/>
                        </a:spcAft>
                      </a:pPr>
                      <a:r>
                        <a:rPr lang="en-US" sz="900" kern="100">
                          <a:latin typeface="宋体"/>
                          <a:ea typeface="宋体"/>
                        </a:rPr>
                        <a:t>Power Tolerance</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endParaRPr lang="en-US" sz="900" kern="100">
                        <a:latin typeface="宋体"/>
                        <a:ea typeface="宋体"/>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dirty="0">
                          <a:latin typeface="宋体"/>
                          <a:ea typeface="宋体"/>
                        </a:rPr>
                        <a:t>0</a:t>
                      </a:r>
                      <a:r>
                        <a:rPr lang="zh-CN" sz="900" kern="100" dirty="0">
                          <a:latin typeface="Times New Roman"/>
                          <a:ea typeface="宋体"/>
                        </a:rPr>
                        <a:t>∽</a:t>
                      </a:r>
                      <a:r>
                        <a:rPr lang="en-US" sz="900" kern="100" dirty="0">
                          <a:latin typeface="Times New Roman"/>
                          <a:ea typeface="宋体"/>
                        </a:rPr>
                        <a:t>+5W</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7"/>
                  </a:ext>
                </a:extLst>
              </a:tr>
              <a:tr h="277916">
                <a:tc>
                  <a:txBody>
                    <a:bodyPr/>
                    <a:lstStyle/>
                    <a:p>
                      <a:pPr indent="266700" algn="l">
                        <a:spcAft>
                          <a:spcPts val="0"/>
                        </a:spcAft>
                      </a:pPr>
                      <a:r>
                        <a:rPr lang="en-US" sz="900" kern="100">
                          <a:latin typeface="宋体"/>
                          <a:ea typeface="宋体"/>
                        </a:rPr>
                        <a:t>Temperature Coefficient of Isc</a:t>
                      </a:r>
                      <a:endParaRPr lang="zh-CN" sz="900" kern="10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endParaRPr lang="en-US" sz="900" kern="100">
                        <a:latin typeface="宋体"/>
                        <a:ea typeface="宋体"/>
                      </a:endParaRPr>
                    </a:p>
                  </a:txBody>
                  <a:tcPr marL="57889" marR="57889" marT="0" marB="0" anchor="ctr">
                    <a:lnL>
                      <a:noFill/>
                    </a:lnL>
                    <a:lnR>
                      <a:noFill/>
                    </a:lnR>
                    <a:lnT>
                      <a:noFill/>
                    </a:lnT>
                    <a:lnB>
                      <a:noFill/>
                    </a:lnB>
                    <a:solidFill>
                      <a:srgbClr val="FFFFFF"/>
                    </a:solidFill>
                  </a:tcPr>
                </a:tc>
                <a:tc gridSpan="5">
                  <a:txBody>
                    <a:bodyPr/>
                    <a:lstStyle/>
                    <a:p>
                      <a:pPr indent="266700" algn="ctr">
                        <a:spcAft>
                          <a:spcPts val="0"/>
                        </a:spcAft>
                      </a:pPr>
                      <a:r>
                        <a:rPr lang="en-US" sz="900" kern="100">
                          <a:latin typeface="宋体"/>
                          <a:ea typeface="宋体"/>
                        </a:rPr>
                        <a:t>+0.041%/</a:t>
                      </a:r>
                      <a:r>
                        <a:rPr lang="zh-CN" sz="900" kern="100">
                          <a:latin typeface="Times New Roman"/>
                          <a:ea typeface="宋体"/>
                        </a:rPr>
                        <a:t>℃</a:t>
                      </a:r>
                    </a:p>
                  </a:txBody>
                  <a:tcPr marL="57889" marR="57889" marT="0" marB="0" anchor="ctr">
                    <a:lnL>
                      <a:noFill/>
                    </a:lnL>
                    <a:lnR>
                      <a:noFill/>
                    </a:lnR>
                    <a:lnT>
                      <a:noFill/>
                    </a:lnT>
                    <a:lnB>
                      <a:noFill/>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8"/>
                  </a:ext>
                </a:extLst>
              </a:tr>
              <a:tr h="277916">
                <a:tc>
                  <a:txBody>
                    <a:bodyPr/>
                    <a:lstStyle/>
                    <a:p>
                      <a:pPr indent="266700" algn="l">
                        <a:spcAft>
                          <a:spcPts val="0"/>
                        </a:spcAft>
                      </a:pPr>
                      <a:r>
                        <a:rPr lang="en-US" sz="900" kern="100">
                          <a:latin typeface="宋体"/>
                          <a:ea typeface="宋体"/>
                        </a:rPr>
                        <a:t>Temperature Coefficient of Voc</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endParaRPr lang="en-US" sz="900" kern="100">
                        <a:latin typeface="宋体"/>
                        <a:ea typeface="宋体"/>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a:latin typeface="宋体"/>
                          <a:ea typeface="宋体"/>
                        </a:rPr>
                        <a:t>-0.393%/</a:t>
                      </a:r>
                      <a:r>
                        <a:rPr lang="zh-CN" sz="900" kern="100">
                          <a:latin typeface="Times New Roman"/>
                          <a:ea typeface="宋体"/>
                        </a:rPr>
                        <a:t>℃</a:t>
                      </a: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9"/>
                  </a:ext>
                </a:extLst>
              </a:tr>
              <a:tr h="277916">
                <a:tc>
                  <a:txBody>
                    <a:bodyPr/>
                    <a:lstStyle/>
                    <a:p>
                      <a:pPr indent="266700" algn="l">
                        <a:spcAft>
                          <a:spcPts val="0"/>
                        </a:spcAft>
                      </a:pPr>
                      <a:r>
                        <a:rPr lang="en-US" sz="900" kern="100">
                          <a:latin typeface="宋体"/>
                          <a:ea typeface="宋体"/>
                        </a:rPr>
                        <a:t>Temperature Coefficient of Pmax</a:t>
                      </a:r>
                      <a:endParaRPr lang="zh-CN" sz="900" kern="10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endParaRPr lang="en-US" sz="900" kern="100">
                        <a:latin typeface="宋体"/>
                        <a:ea typeface="宋体"/>
                      </a:endParaRPr>
                    </a:p>
                  </a:txBody>
                  <a:tcPr marL="57889" marR="57889" marT="0" marB="0" anchor="ctr">
                    <a:lnL>
                      <a:noFill/>
                    </a:lnL>
                    <a:lnR>
                      <a:noFill/>
                    </a:lnR>
                    <a:lnT>
                      <a:noFill/>
                    </a:lnT>
                    <a:lnB>
                      <a:noFill/>
                    </a:lnB>
                    <a:solidFill>
                      <a:srgbClr val="FFFFFF"/>
                    </a:solidFill>
                  </a:tcPr>
                </a:tc>
                <a:tc gridSpan="5">
                  <a:txBody>
                    <a:bodyPr/>
                    <a:lstStyle/>
                    <a:p>
                      <a:pPr indent="266700" algn="ctr">
                        <a:spcAft>
                          <a:spcPts val="0"/>
                        </a:spcAft>
                      </a:pPr>
                      <a:r>
                        <a:rPr lang="en-US" sz="900" kern="100" dirty="0">
                          <a:latin typeface="宋体"/>
                          <a:ea typeface="宋体"/>
                        </a:rPr>
                        <a:t>-0.310%/</a:t>
                      </a:r>
                      <a:r>
                        <a:rPr lang="zh-CN" sz="900" kern="100" dirty="0">
                          <a:latin typeface="Times New Roman"/>
                          <a:ea typeface="宋体"/>
                        </a:rPr>
                        <a:t>℃</a:t>
                      </a:r>
                    </a:p>
                  </a:txBody>
                  <a:tcPr marL="57889" marR="57889" marT="0" marB="0" anchor="ctr">
                    <a:lnL>
                      <a:noFill/>
                    </a:lnL>
                    <a:lnR>
                      <a:noFill/>
                    </a:lnR>
                    <a:lnT>
                      <a:noFill/>
                    </a:lnT>
                    <a:lnB>
                      <a:noFill/>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0"/>
                  </a:ext>
                </a:extLst>
              </a:tr>
              <a:tr h="277916">
                <a:tc>
                  <a:txBody>
                    <a:bodyPr/>
                    <a:lstStyle/>
                    <a:p>
                      <a:pPr indent="266700" algn="l">
                        <a:spcAft>
                          <a:spcPts val="0"/>
                        </a:spcAft>
                      </a:pPr>
                      <a:r>
                        <a:rPr lang="en-US" sz="900" kern="100">
                          <a:latin typeface="宋体"/>
                          <a:ea typeface="宋体"/>
                        </a:rPr>
                        <a:t>STC</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endParaRPr lang="en-US" sz="900" kern="100">
                        <a:latin typeface="宋体"/>
                        <a:ea typeface="宋体"/>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dirty="0">
                          <a:latin typeface="宋体"/>
                          <a:ea typeface="宋体"/>
                        </a:rPr>
                        <a:t>Irradiance1000W/m</a:t>
                      </a:r>
                      <a:r>
                        <a:rPr lang="zh-CN" sz="900" kern="100" dirty="0">
                          <a:latin typeface="Times New Roman"/>
                          <a:ea typeface="宋体"/>
                        </a:rPr>
                        <a:t>²，</a:t>
                      </a:r>
                      <a:r>
                        <a:rPr lang="en-US" sz="900" kern="100" dirty="0">
                          <a:latin typeface="Times New Roman"/>
                          <a:ea typeface="宋体"/>
                        </a:rPr>
                        <a:t>Cell Temperature25</a:t>
                      </a:r>
                      <a:r>
                        <a:rPr lang="zh-CN" sz="900" kern="100" dirty="0">
                          <a:latin typeface="Times New Roman"/>
                          <a:ea typeface="宋体"/>
                        </a:rPr>
                        <a:t>℃，</a:t>
                      </a:r>
                      <a:r>
                        <a:rPr lang="en-US" sz="900" kern="100" dirty="0">
                          <a:latin typeface="Times New Roman"/>
                          <a:ea typeface="宋体"/>
                        </a:rPr>
                        <a:t>AM1.5G</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1"/>
                  </a:ext>
                </a:extLst>
              </a:tr>
              <a:tr h="138958">
                <a:tc>
                  <a:txBody>
                    <a:bodyPr/>
                    <a:lstStyle/>
                    <a:p>
                      <a:pPr indent="266700" algn="l">
                        <a:spcAft>
                          <a:spcPts val="0"/>
                        </a:spcAft>
                      </a:pPr>
                      <a:r>
                        <a:rPr lang="en-US" sz="900" kern="100">
                          <a:latin typeface="宋体"/>
                          <a:ea typeface="宋体"/>
                        </a:rPr>
                        <a:t>Maximum System Voltage</a:t>
                      </a:r>
                      <a:endParaRPr lang="zh-CN" sz="900" kern="10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endParaRPr lang="en-US" sz="900" kern="100">
                        <a:latin typeface="宋体"/>
                        <a:ea typeface="宋体"/>
                      </a:endParaRPr>
                    </a:p>
                  </a:txBody>
                  <a:tcPr marL="57889" marR="57889" marT="0" marB="0" anchor="ctr">
                    <a:lnL>
                      <a:noFill/>
                    </a:lnL>
                    <a:lnR>
                      <a:noFill/>
                    </a:lnR>
                    <a:lnT>
                      <a:noFill/>
                    </a:lnT>
                    <a:lnB>
                      <a:noFill/>
                    </a:lnB>
                    <a:solidFill>
                      <a:srgbClr val="FFFFFF"/>
                    </a:solidFill>
                  </a:tcPr>
                </a:tc>
                <a:tc gridSpan="5">
                  <a:txBody>
                    <a:bodyPr/>
                    <a:lstStyle/>
                    <a:p>
                      <a:pPr indent="266700" algn="ctr">
                        <a:spcAft>
                          <a:spcPts val="0"/>
                        </a:spcAft>
                      </a:pPr>
                      <a:r>
                        <a:rPr lang="en-US" sz="900" kern="100">
                          <a:latin typeface="宋体"/>
                          <a:ea typeface="宋体"/>
                        </a:rPr>
                        <a:t>1000V/1500V DC(IEC)</a:t>
                      </a:r>
                      <a:endParaRPr lang="zh-CN" sz="900" kern="100">
                        <a:latin typeface="Times New Roman"/>
                        <a:ea typeface="宋体"/>
                      </a:endParaRPr>
                    </a:p>
                  </a:txBody>
                  <a:tcPr marL="57889" marR="57889" marT="0" marB="0" anchor="ctr">
                    <a:lnL>
                      <a:noFill/>
                    </a:lnL>
                    <a:lnR>
                      <a:noFill/>
                    </a:lnR>
                    <a:lnT>
                      <a:noFill/>
                    </a:lnT>
                    <a:lnB>
                      <a:noFill/>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2"/>
                  </a:ext>
                </a:extLst>
              </a:tr>
              <a:tr h="138958">
                <a:tc>
                  <a:txBody>
                    <a:bodyPr/>
                    <a:lstStyle/>
                    <a:p>
                      <a:pPr indent="266700" algn="l">
                        <a:spcAft>
                          <a:spcPts val="0"/>
                        </a:spcAft>
                      </a:pPr>
                      <a:r>
                        <a:rPr lang="en-US" sz="900" kern="100">
                          <a:latin typeface="宋体"/>
                          <a:ea typeface="宋体"/>
                        </a:rPr>
                        <a:t>Operating Temperature</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endParaRPr lang="en-US" sz="900" kern="100">
                        <a:latin typeface="宋体"/>
                        <a:ea typeface="宋体"/>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a:latin typeface="宋体"/>
                          <a:ea typeface="宋体"/>
                        </a:rPr>
                        <a:t>-40</a:t>
                      </a:r>
                      <a:r>
                        <a:rPr lang="zh-CN" sz="900" kern="100">
                          <a:latin typeface="Times New Roman"/>
                          <a:ea typeface="宋体"/>
                        </a:rPr>
                        <a:t>℃∽</a:t>
                      </a:r>
                      <a:r>
                        <a:rPr lang="en-US" sz="900" kern="100">
                          <a:latin typeface="Times New Roman"/>
                          <a:ea typeface="宋体"/>
                        </a:rPr>
                        <a:t>+85</a:t>
                      </a:r>
                      <a:r>
                        <a:rPr lang="zh-CN" sz="900" kern="100">
                          <a:latin typeface="Times New Roman"/>
                          <a:ea typeface="宋体"/>
                        </a:rPr>
                        <a:t>℃</a:t>
                      </a: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3"/>
                  </a:ext>
                </a:extLst>
              </a:tr>
              <a:tr h="277916">
                <a:tc gridSpan="7">
                  <a:txBody>
                    <a:bodyPr/>
                    <a:lstStyle/>
                    <a:p>
                      <a:pPr indent="266700" algn="l">
                        <a:spcAft>
                          <a:spcPts val="0"/>
                        </a:spcAft>
                      </a:pPr>
                      <a:r>
                        <a:rPr lang="en-US" sz="900" kern="100" dirty="0">
                          <a:latin typeface="宋体"/>
                          <a:ea typeface="宋体"/>
                        </a:rPr>
                        <a:t>Type of Cell                                                                   Poly 156.75mm</a:t>
                      </a:r>
                      <a:r>
                        <a:rPr lang="zh-CN" sz="900" kern="100" dirty="0">
                          <a:latin typeface="Times New Roman"/>
                          <a:ea typeface="宋体"/>
                        </a:rPr>
                        <a:t>×</a:t>
                      </a:r>
                      <a:r>
                        <a:rPr lang="en-US" sz="900" kern="100" dirty="0">
                          <a:latin typeface="Times New Roman"/>
                          <a:ea typeface="宋体"/>
                        </a:rPr>
                        <a:t>156.75mm 72/6</a:t>
                      </a:r>
                      <a:r>
                        <a:rPr lang="zh-CN" sz="900" kern="100" dirty="0">
                          <a:latin typeface="Times New Roman"/>
                          <a:ea typeface="宋体"/>
                        </a:rPr>
                        <a:t>×</a:t>
                      </a:r>
                      <a:r>
                        <a:rPr lang="en-US" sz="900" kern="100" dirty="0">
                          <a:latin typeface="Times New Roman"/>
                          <a:ea typeface="宋体"/>
                        </a:rPr>
                        <a:t>12</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4"/>
                  </a:ext>
                </a:extLst>
              </a:tr>
              <a:tr h="138958">
                <a:tc>
                  <a:txBody>
                    <a:bodyPr/>
                    <a:lstStyle/>
                    <a:p>
                      <a:pPr indent="266700" algn="l">
                        <a:spcAft>
                          <a:spcPts val="0"/>
                        </a:spcAft>
                      </a:pPr>
                      <a:r>
                        <a:rPr lang="en-US" sz="900" kern="100">
                          <a:latin typeface="宋体"/>
                          <a:ea typeface="宋体"/>
                        </a:rPr>
                        <a:t>Weight</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endParaRPr lang="en-US" sz="900" kern="100">
                        <a:latin typeface="宋体"/>
                        <a:ea typeface="宋体"/>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dirty="0">
                          <a:latin typeface="宋体"/>
                          <a:ea typeface="宋体"/>
                        </a:rPr>
                        <a:t>21.5Kg</a:t>
                      </a:r>
                      <a:r>
                        <a:rPr lang="zh-CN" sz="900" kern="100" dirty="0">
                          <a:latin typeface="Times New Roman"/>
                          <a:ea typeface="宋体"/>
                        </a:rPr>
                        <a:t>±</a:t>
                      </a:r>
                      <a:r>
                        <a:rPr lang="en-US" sz="900" kern="100" dirty="0">
                          <a:latin typeface="Times New Roman"/>
                          <a:ea typeface="宋体"/>
                        </a:rPr>
                        <a:t>3%</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5"/>
                  </a:ext>
                </a:extLst>
              </a:tr>
              <a:tr h="285635">
                <a:tc gridSpan="7">
                  <a:txBody>
                    <a:bodyPr/>
                    <a:lstStyle/>
                    <a:p>
                      <a:pPr indent="266700" algn="l">
                        <a:spcAft>
                          <a:spcPts val="0"/>
                        </a:spcAft>
                      </a:pPr>
                      <a:r>
                        <a:rPr lang="en-US" sz="900" kern="100" dirty="0">
                          <a:latin typeface="宋体"/>
                          <a:ea typeface="宋体"/>
                        </a:rPr>
                        <a:t>Dimension                                                                     1956</a:t>
                      </a:r>
                      <a:r>
                        <a:rPr lang="zh-CN" sz="900" kern="100" dirty="0">
                          <a:latin typeface="Times New Roman"/>
                          <a:ea typeface="宋体"/>
                        </a:rPr>
                        <a:t>±</a:t>
                      </a:r>
                      <a:r>
                        <a:rPr lang="en-US" sz="900" kern="100" dirty="0">
                          <a:latin typeface="Times New Roman"/>
                          <a:ea typeface="宋体"/>
                        </a:rPr>
                        <a:t>2mm</a:t>
                      </a:r>
                      <a:r>
                        <a:rPr lang="zh-CN" sz="900" kern="100" dirty="0">
                          <a:latin typeface="Times New Roman"/>
                          <a:ea typeface="宋体"/>
                        </a:rPr>
                        <a:t>×</a:t>
                      </a:r>
                      <a:r>
                        <a:rPr lang="en-US" altLang="zh-CN" sz="900" kern="100" dirty="0">
                          <a:latin typeface="Times New Roman"/>
                          <a:ea typeface="宋体"/>
                        </a:rPr>
                        <a:t>992</a:t>
                      </a:r>
                      <a:r>
                        <a:rPr lang="zh-CN" sz="900" kern="100" dirty="0">
                          <a:latin typeface="Times New Roman"/>
                          <a:ea typeface="宋体"/>
                        </a:rPr>
                        <a:t>±</a:t>
                      </a:r>
                      <a:r>
                        <a:rPr lang="en-US" sz="900" kern="100" dirty="0">
                          <a:latin typeface="Times New Roman"/>
                          <a:ea typeface="宋体"/>
                        </a:rPr>
                        <a:t>2mm</a:t>
                      </a:r>
                      <a:r>
                        <a:rPr lang="zh-CN" sz="900" kern="100" dirty="0">
                          <a:latin typeface="Times New Roman"/>
                          <a:ea typeface="宋体"/>
                        </a:rPr>
                        <a:t>×</a:t>
                      </a:r>
                      <a:r>
                        <a:rPr lang="en-US" sz="900" kern="100" dirty="0">
                          <a:latin typeface="Times New Roman"/>
                          <a:ea typeface="宋体"/>
                        </a:rPr>
                        <a:t>40</a:t>
                      </a:r>
                      <a:r>
                        <a:rPr lang="zh-CN" sz="900" kern="100" dirty="0">
                          <a:latin typeface="Times New Roman"/>
                          <a:ea typeface="宋体"/>
                        </a:rPr>
                        <a:t>±</a:t>
                      </a:r>
                      <a:r>
                        <a:rPr lang="en-US" sz="900" kern="100" dirty="0">
                          <a:latin typeface="Times New Roman"/>
                          <a:ea typeface="宋体"/>
                        </a:rPr>
                        <a:t>1mm</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6"/>
                  </a:ext>
                </a:extLst>
              </a:tr>
              <a:tr h="138958">
                <a:tc>
                  <a:txBody>
                    <a:bodyPr/>
                    <a:lstStyle/>
                    <a:p>
                      <a:pPr indent="266700" algn="l">
                        <a:spcAft>
                          <a:spcPts val="0"/>
                        </a:spcAft>
                      </a:pPr>
                      <a:r>
                        <a:rPr lang="en-US" sz="900" kern="100">
                          <a:latin typeface="宋体"/>
                          <a:ea typeface="宋体"/>
                        </a:rPr>
                        <a:t>Packging</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endParaRPr lang="en-US" sz="900" kern="100">
                        <a:latin typeface="宋体"/>
                        <a:ea typeface="宋体"/>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dirty="0">
                          <a:latin typeface="宋体"/>
                          <a:ea typeface="宋体"/>
                        </a:rPr>
                        <a:t>Each box capacity: 27 </a:t>
                      </a:r>
                      <a:r>
                        <a:rPr lang="en-US" sz="900" kern="100" dirty="0" err="1">
                          <a:latin typeface="宋体"/>
                          <a:ea typeface="宋体"/>
                        </a:rPr>
                        <a:t>pcs</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7"/>
                  </a:ext>
                </a:extLst>
              </a:tr>
            </a:tbl>
          </a:graphicData>
        </a:graphic>
      </p:graphicFrame>
      <p:pic>
        <p:nvPicPr>
          <p:cNvPr id="13" name="图片 12"/>
          <p:cNvPicPr/>
          <p:nvPr/>
        </p:nvPicPr>
        <p:blipFill>
          <a:blip r:embed="rId3" cstate="print">
            <a:extLst>
              <a:ext uri="{28A0092B-C50C-407E-A947-70E740481C1C}">
                <a14:useLocalDpi xmlns:a14="http://schemas.microsoft.com/office/drawing/2010/main" val="0"/>
              </a:ext>
            </a:extLst>
          </a:blip>
          <a:stretch>
            <a:fillRect/>
          </a:stretch>
        </p:blipFill>
        <p:spPr>
          <a:xfrm>
            <a:off x="3232246" y="4920504"/>
            <a:ext cx="1932167" cy="1841528"/>
          </a:xfrm>
          <a:prstGeom prst="rect">
            <a:avLst/>
          </a:prstGeom>
        </p:spPr>
      </p:pic>
      <p:pic>
        <p:nvPicPr>
          <p:cNvPr id="15" name="图片 14"/>
          <p:cNvPicPr/>
          <p:nvPr/>
        </p:nvPicPr>
        <p:blipFill>
          <a:blip r:embed="rId4" cstate="print">
            <a:extLst>
              <a:ext uri="{28A0092B-C50C-407E-A947-70E740481C1C}">
                <a14:useLocalDpi xmlns:a14="http://schemas.microsoft.com/office/drawing/2010/main" val="0"/>
              </a:ext>
            </a:extLst>
          </a:blip>
          <a:stretch>
            <a:fillRect/>
          </a:stretch>
        </p:blipFill>
        <p:spPr>
          <a:xfrm>
            <a:off x="5824534" y="4920504"/>
            <a:ext cx="1987826" cy="1841528"/>
          </a:xfrm>
          <a:prstGeom prst="rect">
            <a:avLst/>
          </a:prstGeom>
        </p:spPr>
      </p:pic>
      <p:pic>
        <p:nvPicPr>
          <p:cNvPr id="18" name="图片 17"/>
          <p:cNvPicPr/>
          <p:nvPr/>
        </p:nvPicPr>
        <p:blipFill>
          <a:blip r:embed="rId5" cstate="print">
            <a:extLst>
              <a:ext uri="{28A0092B-C50C-407E-A947-70E740481C1C}">
                <a14:useLocalDpi xmlns:a14="http://schemas.microsoft.com/office/drawing/2010/main" val="0"/>
              </a:ext>
            </a:extLst>
          </a:blip>
          <a:stretch>
            <a:fillRect/>
          </a:stretch>
        </p:blipFill>
        <p:spPr>
          <a:xfrm>
            <a:off x="1423810" y="4797168"/>
            <a:ext cx="1148315" cy="202650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2195736" y="116632"/>
            <a:ext cx="4769254"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1F497D"/>
                </a:solidFill>
                <a:effectLst/>
                <a:latin typeface="黑体" pitchFamily="49" charset="-122"/>
                <a:ea typeface="黑体" pitchFamily="49" charset="-122"/>
                <a:cs typeface="Times New Roman" pitchFamily="18" charset="0"/>
              </a:rPr>
              <a:t>TYL270-295PA-60</a:t>
            </a:r>
            <a:r>
              <a:rPr kumimoji="0" lang="zh-CN" altLang="en-US" sz="1600" b="1" i="0" u="none" strike="noStrike" cap="none" normalizeH="0" baseline="0" dirty="0">
                <a:ln>
                  <a:noFill/>
                </a:ln>
                <a:solidFill>
                  <a:srgbClr val="1F497D"/>
                </a:solidFill>
                <a:effectLst/>
                <a:latin typeface="黑体" pitchFamily="49" charset="-122"/>
                <a:ea typeface="黑体" pitchFamily="49" charset="-122"/>
                <a:cs typeface="Times New Roman" pitchFamily="18" charset="0"/>
              </a:rPr>
              <a:t> </a:t>
            </a:r>
            <a:r>
              <a:rPr lang="en-US" altLang="zh-CN" sz="1600" b="1" dirty="0">
                <a:solidFill>
                  <a:srgbClr val="1F497D"/>
                </a:solidFill>
                <a:latin typeface="黑体" pitchFamily="49" charset="-122"/>
                <a:ea typeface="黑体" pitchFamily="49" charset="-122"/>
                <a:cs typeface="Times New Roman" pitchFamily="18" charset="0"/>
              </a:rPr>
              <a:t>Poly</a:t>
            </a:r>
            <a:r>
              <a:rPr kumimoji="0" lang="en-US" altLang="zh-CN" sz="1600" b="1" i="0" u="none" strike="noStrike" cap="none" normalizeH="0" baseline="0" dirty="0">
                <a:ln>
                  <a:noFill/>
                </a:ln>
                <a:solidFill>
                  <a:srgbClr val="1F497D"/>
                </a:solidFill>
                <a:effectLst/>
                <a:latin typeface="黑体" pitchFamily="49" charset="-122"/>
                <a:ea typeface="黑体" pitchFamily="49" charset="-122"/>
                <a:cs typeface="Times New Roman" pitchFamily="18" charset="0"/>
              </a:rPr>
              <a:t>crystalline</a:t>
            </a:r>
            <a:r>
              <a:rPr kumimoji="0" lang="en-US" altLang="zh-CN" sz="1600" b="1" i="0" u="none" strike="noStrike" cap="none" normalizeH="0" dirty="0">
                <a:ln>
                  <a:noFill/>
                </a:ln>
                <a:solidFill>
                  <a:srgbClr val="1F497D"/>
                </a:solidFill>
                <a:effectLst/>
                <a:latin typeface="黑体" pitchFamily="49" charset="-122"/>
                <a:ea typeface="黑体" pitchFamily="49" charset="-122"/>
                <a:cs typeface="Times New Roman" pitchFamily="18" charset="0"/>
              </a:rPr>
              <a:t> Solar Module</a:t>
            </a:r>
            <a:endParaRPr kumimoji="0" lang="zh-CN" altLang="en-US" sz="1800"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sp>
        <p:nvSpPr>
          <p:cNvPr id="2150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9" name="表格 8"/>
          <p:cNvGraphicFramePr>
            <a:graphicFrameLocks noGrp="1"/>
          </p:cNvGraphicFramePr>
          <p:nvPr/>
        </p:nvGraphicFramePr>
        <p:xfrm>
          <a:off x="683568" y="548680"/>
          <a:ext cx="7776868" cy="4176459"/>
        </p:xfrm>
        <a:graphic>
          <a:graphicData uri="http://schemas.openxmlformats.org/drawingml/2006/table">
            <a:tbl>
              <a:tblPr/>
              <a:tblGrid>
                <a:gridCol w="2555478">
                  <a:extLst>
                    <a:ext uri="{9D8B030D-6E8A-4147-A177-3AD203B41FA5}">
                      <a16:colId xmlns:a16="http://schemas.microsoft.com/office/drawing/2014/main" val="20000"/>
                    </a:ext>
                  </a:extLst>
                </a:gridCol>
                <a:gridCol w="852345">
                  <a:extLst>
                    <a:ext uri="{9D8B030D-6E8A-4147-A177-3AD203B41FA5}">
                      <a16:colId xmlns:a16="http://schemas.microsoft.com/office/drawing/2014/main" val="20001"/>
                    </a:ext>
                  </a:extLst>
                </a:gridCol>
                <a:gridCol w="853900">
                  <a:extLst>
                    <a:ext uri="{9D8B030D-6E8A-4147-A177-3AD203B41FA5}">
                      <a16:colId xmlns:a16="http://schemas.microsoft.com/office/drawing/2014/main" val="20002"/>
                    </a:ext>
                  </a:extLst>
                </a:gridCol>
                <a:gridCol w="852345">
                  <a:extLst>
                    <a:ext uri="{9D8B030D-6E8A-4147-A177-3AD203B41FA5}">
                      <a16:colId xmlns:a16="http://schemas.microsoft.com/office/drawing/2014/main" val="20003"/>
                    </a:ext>
                  </a:extLst>
                </a:gridCol>
                <a:gridCol w="852345">
                  <a:extLst>
                    <a:ext uri="{9D8B030D-6E8A-4147-A177-3AD203B41FA5}">
                      <a16:colId xmlns:a16="http://schemas.microsoft.com/office/drawing/2014/main" val="20004"/>
                    </a:ext>
                  </a:extLst>
                </a:gridCol>
                <a:gridCol w="852345">
                  <a:extLst>
                    <a:ext uri="{9D8B030D-6E8A-4147-A177-3AD203B41FA5}">
                      <a16:colId xmlns:a16="http://schemas.microsoft.com/office/drawing/2014/main" val="20005"/>
                    </a:ext>
                  </a:extLst>
                </a:gridCol>
                <a:gridCol w="958110">
                  <a:extLst>
                    <a:ext uri="{9D8B030D-6E8A-4147-A177-3AD203B41FA5}">
                      <a16:colId xmlns:a16="http://schemas.microsoft.com/office/drawing/2014/main" val="20006"/>
                    </a:ext>
                  </a:extLst>
                </a:gridCol>
              </a:tblGrid>
              <a:tr h="277916">
                <a:tc>
                  <a:txBody>
                    <a:bodyPr/>
                    <a:lstStyle/>
                    <a:p>
                      <a:pPr indent="266700" algn="l">
                        <a:spcAft>
                          <a:spcPts val="0"/>
                        </a:spcAft>
                      </a:pPr>
                      <a:r>
                        <a:rPr lang="en-US" sz="900" kern="100" dirty="0">
                          <a:latin typeface="宋体"/>
                          <a:ea typeface="宋体"/>
                        </a:rPr>
                        <a:t>Module</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宋体"/>
                          <a:ea typeface="宋体"/>
                        </a:rPr>
                        <a:t>TYL270PA</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宋体"/>
                          <a:ea typeface="宋体"/>
                        </a:rPr>
                        <a:t>TYL275PA</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宋体"/>
                          <a:ea typeface="宋体"/>
                        </a:rPr>
                        <a:t>TYL280PA</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宋体"/>
                          <a:ea typeface="宋体"/>
                        </a:rPr>
                        <a:t>TYL285PA</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宋体"/>
                          <a:ea typeface="宋体"/>
                        </a:rPr>
                        <a:t>TYL290PA</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sz="900" kern="100" dirty="0">
                          <a:latin typeface="宋体"/>
                          <a:ea typeface="宋体"/>
                        </a:rPr>
                        <a:t>TYL295PA</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extLst>
                  <a:ext uri="{0D108BD9-81ED-4DB2-BD59-A6C34878D82A}">
                    <a16:rowId xmlns:a16="http://schemas.microsoft.com/office/drawing/2014/main" val="10000"/>
                  </a:ext>
                </a:extLst>
              </a:tr>
              <a:tr h="138958">
                <a:tc>
                  <a:txBody>
                    <a:bodyPr/>
                    <a:lstStyle/>
                    <a:p>
                      <a:pPr indent="266700" algn="l">
                        <a:spcAft>
                          <a:spcPts val="0"/>
                        </a:spcAft>
                      </a:pPr>
                      <a:r>
                        <a:rPr lang="en-US" sz="900" kern="100" dirty="0">
                          <a:latin typeface="宋体"/>
                          <a:ea typeface="宋体"/>
                        </a:rPr>
                        <a:t>Maximum Power(</a:t>
                      </a:r>
                      <a:r>
                        <a:rPr lang="en-US" sz="900" kern="100" dirty="0" err="1">
                          <a:latin typeface="宋体"/>
                          <a:ea typeface="宋体"/>
                        </a:rPr>
                        <a:t>Pmax</a:t>
                      </a:r>
                      <a:r>
                        <a:rPr lang="en-US" sz="900" kern="100" dirty="0">
                          <a:latin typeface="宋体"/>
                          <a:ea typeface="宋体"/>
                        </a:rPr>
                        <a:t>)[W]</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sz="900" kern="100" dirty="0">
                          <a:latin typeface="宋体"/>
                          <a:ea typeface="宋体"/>
                        </a:rPr>
                        <a:t>270</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275</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280</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285</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290</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baseline="0" dirty="0">
                          <a:latin typeface="宋体"/>
                          <a:ea typeface="宋体"/>
                        </a:rPr>
                        <a:t> 295</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extLst>
                  <a:ext uri="{0D108BD9-81ED-4DB2-BD59-A6C34878D82A}">
                    <a16:rowId xmlns:a16="http://schemas.microsoft.com/office/drawing/2014/main" val="10001"/>
                  </a:ext>
                </a:extLst>
              </a:tr>
              <a:tr h="277916">
                <a:tc>
                  <a:txBody>
                    <a:bodyPr/>
                    <a:lstStyle/>
                    <a:p>
                      <a:pPr indent="266700" algn="l">
                        <a:spcAft>
                          <a:spcPts val="0"/>
                        </a:spcAft>
                      </a:pPr>
                      <a:r>
                        <a:rPr lang="en-US" sz="900" kern="100" dirty="0">
                          <a:latin typeface="宋体"/>
                          <a:ea typeface="宋体"/>
                        </a:rPr>
                        <a:t>Open Circuit Voltage(Voc)[V]</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38.19</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38.55</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38.91</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38.27</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39.69</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39.99</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extLst>
                  <a:ext uri="{0D108BD9-81ED-4DB2-BD59-A6C34878D82A}">
                    <a16:rowId xmlns:a16="http://schemas.microsoft.com/office/drawing/2014/main" val="10002"/>
                  </a:ext>
                </a:extLst>
              </a:tr>
              <a:tr h="277916">
                <a:tc>
                  <a:txBody>
                    <a:bodyPr/>
                    <a:lstStyle/>
                    <a:p>
                      <a:pPr indent="266700" algn="l">
                        <a:spcAft>
                          <a:spcPts val="0"/>
                        </a:spcAft>
                      </a:pPr>
                      <a:r>
                        <a:rPr lang="en-US" sz="900" kern="100" dirty="0">
                          <a:latin typeface="宋体"/>
                          <a:ea typeface="宋体"/>
                        </a:rPr>
                        <a:t>Maximum Power Voltage(</a:t>
                      </a:r>
                      <a:r>
                        <a:rPr lang="en-US" sz="900" kern="100" dirty="0" err="1">
                          <a:latin typeface="宋体"/>
                          <a:ea typeface="宋体"/>
                        </a:rPr>
                        <a:t>Vmp</a:t>
                      </a:r>
                      <a:r>
                        <a:rPr lang="en-US" sz="900" kern="100" dirty="0">
                          <a:latin typeface="宋体"/>
                          <a:ea typeface="宋体"/>
                        </a:rPr>
                        <a:t>)[V]</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31.15</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31.40</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31.75</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32.10</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32.44</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32.78</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extLst>
                  <a:ext uri="{0D108BD9-81ED-4DB2-BD59-A6C34878D82A}">
                    <a16:rowId xmlns:a16="http://schemas.microsoft.com/office/drawing/2014/main" val="10003"/>
                  </a:ext>
                </a:extLst>
              </a:tr>
              <a:tr h="277916">
                <a:tc>
                  <a:txBody>
                    <a:bodyPr/>
                    <a:lstStyle/>
                    <a:p>
                      <a:pPr indent="266700" algn="l">
                        <a:spcAft>
                          <a:spcPts val="0"/>
                        </a:spcAft>
                      </a:pPr>
                      <a:r>
                        <a:rPr lang="en-US" sz="900" kern="100" dirty="0">
                          <a:latin typeface="宋体"/>
                          <a:ea typeface="宋体"/>
                        </a:rPr>
                        <a:t>Short Circuit Current(</a:t>
                      </a:r>
                      <a:r>
                        <a:rPr lang="en-US" sz="900" kern="100" dirty="0" err="1">
                          <a:latin typeface="宋体"/>
                          <a:ea typeface="宋体"/>
                        </a:rPr>
                        <a:t>Isc</a:t>
                      </a:r>
                      <a:r>
                        <a:rPr lang="en-US" sz="900" kern="100" dirty="0">
                          <a:latin typeface="宋体"/>
                          <a:ea typeface="宋体"/>
                        </a:rPr>
                        <a:t>)[A]</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9.17</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9.23</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9.30</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9.37</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9.44</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9.51</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extLst>
                  <a:ext uri="{0D108BD9-81ED-4DB2-BD59-A6C34878D82A}">
                    <a16:rowId xmlns:a16="http://schemas.microsoft.com/office/drawing/2014/main" val="10004"/>
                  </a:ext>
                </a:extLst>
              </a:tr>
              <a:tr h="277916">
                <a:tc>
                  <a:txBody>
                    <a:bodyPr/>
                    <a:lstStyle/>
                    <a:p>
                      <a:pPr indent="266700" algn="l">
                        <a:spcAft>
                          <a:spcPts val="0"/>
                        </a:spcAft>
                      </a:pPr>
                      <a:r>
                        <a:rPr lang="en-US" sz="900" kern="100" dirty="0">
                          <a:latin typeface="宋体"/>
                          <a:ea typeface="宋体"/>
                        </a:rPr>
                        <a:t>Maximum Power Current (Imp)[A]</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8.67</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marL="0" indent="266700" algn="l" defTabSz="914400" rtl="0" eaLnBrk="1" latinLnBrk="0" hangingPunct="1">
                        <a:spcAft>
                          <a:spcPts val="0"/>
                        </a:spcAft>
                      </a:pPr>
                      <a:r>
                        <a:rPr lang="en-US" altLang="zh-CN" sz="900" kern="100" dirty="0">
                          <a:solidFill>
                            <a:schemeClr val="tx1"/>
                          </a:solidFill>
                          <a:latin typeface="宋体"/>
                          <a:ea typeface="宋体"/>
                          <a:cs typeface="+mn-cs"/>
                        </a:rPr>
                        <a:t>8.76</a:t>
                      </a: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8.82</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8.88</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8.94</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l">
                        <a:spcAft>
                          <a:spcPts val="0"/>
                        </a:spcAft>
                      </a:pPr>
                      <a:r>
                        <a:rPr lang="en-US" altLang="zh-CN" sz="900" kern="100" dirty="0">
                          <a:latin typeface="宋体"/>
                          <a:ea typeface="宋体"/>
                        </a:rPr>
                        <a:t>9.00</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extLst>
                  <a:ext uri="{0D108BD9-81ED-4DB2-BD59-A6C34878D82A}">
                    <a16:rowId xmlns:a16="http://schemas.microsoft.com/office/drawing/2014/main" val="10005"/>
                  </a:ext>
                </a:extLst>
              </a:tr>
              <a:tr h="277916">
                <a:tc>
                  <a:txBody>
                    <a:bodyPr/>
                    <a:lstStyle/>
                    <a:p>
                      <a:pPr indent="266700" algn="l">
                        <a:spcAft>
                          <a:spcPts val="0"/>
                        </a:spcAft>
                      </a:pPr>
                      <a:r>
                        <a:rPr lang="en-US" sz="900" kern="100">
                          <a:latin typeface="宋体"/>
                          <a:ea typeface="宋体"/>
                        </a:rPr>
                        <a:t>Module Efficiency STC[%]</a:t>
                      </a:r>
                      <a:endParaRPr lang="zh-CN" sz="900" kern="10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16.60</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16.90</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17.21</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17.52</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17.83</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l">
                        <a:spcAft>
                          <a:spcPts val="0"/>
                        </a:spcAft>
                      </a:pPr>
                      <a:r>
                        <a:rPr lang="en-US" altLang="zh-CN" sz="900" kern="100" dirty="0">
                          <a:latin typeface="宋体"/>
                          <a:ea typeface="宋体"/>
                        </a:rPr>
                        <a:t>18.13</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extLst>
                  <a:ext uri="{0D108BD9-81ED-4DB2-BD59-A6C34878D82A}">
                    <a16:rowId xmlns:a16="http://schemas.microsoft.com/office/drawing/2014/main" val="10006"/>
                  </a:ext>
                </a:extLst>
              </a:tr>
              <a:tr h="138958">
                <a:tc>
                  <a:txBody>
                    <a:bodyPr/>
                    <a:lstStyle/>
                    <a:p>
                      <a:pPr indent="266700" algn="l">
                        <a:spcAft>
                          <a:spcPts val="0"/>
                        </a:spcAft>
                      </a:pPr>
                      <a:r>
                        <a:rPr lang="en-US" sz="900" kern="100">
                          <a:latin typeface="宋体"/>
                          <a:ea typeface="宋体"/>
                        </a:rPr>
                        <a:t>Power Tolerance</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endParaRPr lang="en-US" sz="900" kern="100">
                        <a:latin typeface="宋体"/>
                        <a:ea typeface="宋体"/>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dirty="0">
                          <a:latin typeface="宋体"/>
                          <a:ea typeface="宋体"/>
                        </a:rPr>
                        <a:t>0</a:t>
                      </a:r>
                      <a:r>
                        <a:rPr lang="zh-CN" sz="900" kern="100" dirty="0">
                          <a:latin typeface="Times New Roman"/>
                          <a:ea typeface="宋体"/>
                        </a:rPr>
                        <a:t>∽</a:t>
                      </a:r>
                      <a:r>
                        <a:rPr lang="en-US" sz="900" kern="100" dirty="0">
                          <a:latin typeface="Times New Roman"/>
                          <a:ea typeface="宋体"/>
                        </a:rPr>
                        <a:t>+5W</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7"/>
                  </a:ext>
                </a:extLst>
              </a:tr>
              <a:tr h="277916">
                <a:tc>
                  <a:txBody>
                    <a:bodyPr/>
                    <a:lstStyle/>
                    <a:p>
                      <a:pPr indent="266700" algn="l">
                        <a:spcAft>
                          <a:spcPts val="0"/>
                        </a:spcAft>
                      </a:pPr>
                      <a:r>
                        <a:rPr lang="en-US" sz="900" kern="100">
                          <a:latin typeface="宋体"/>
                          <a:ea typeface="宋体"/>
                        </a:rPr>
                        <a:t>Temperature Coefficient of Isc</a:t>
                      </a:r>
                      <a:endParaRPr lang="zh-CN" sz="900" kern="10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endParaRPr lang="en-US" sz="900" kern="100">
                        <a:latin typeface="宋体"/>
                        <a:ea typeface="宋体"/>
                      </a:endParaRPr>
                    </a:p>
                  </a:txBody>
                  <a:tcPr marL="57889" marR="57889" marT="0" marB="0" anchor="ctr">
                    <a:lnL>
                      <a:noFill/>
                    </a:lnL>
                    <a:lnR>
                      <a:noFill/>
                    </a:lnR>
                    <a:lnT>
                      <a:noFill/>
                    </a:lnT>
                    <a:lnB>
                      <a:noFill/>
                    </a:lnB>
                    <a:solidFill>
                      <a:srgbClr val="FFFFFF"/>
                    </a:solidFill>
                  </a:tcPr>
                </a:tc>
                <a:tc gridSpan="5">
                  <a:txBody>
                    <a:bodyPr/>
                    <a:lstStyle/>
                    <a:p>
                      <a:pPr indent="266700" algn="ctr">
                        <a:spcAft>
                          <a:spcPts val="0"/>
                        </a:spcAft>
                      </a:pPr>
                      <a:r>
                        <a:rPr lang="en-US" sz="900" kern="100">
                          <a:latin typeface="宋体"/>
                          <a:ea typeface="宋体"/>
                        </a:rPr>
                        <a:t>+0.041%/</a:t>
                      </a:r>
                      <a:r>
                        <a:rPr lang="zh-CN" sz="900" kern="100">
                          <a:latin typeface="Times New Roman"/>
                          <a:ea typeface="宋体"/>
                        </a:rPr>
                        <a:t>℃</a:t>
                      </a:r>
                    </a:p>
                  </a:txBody>
                  <a:tcPr marL="57889" marR="57889" marT="0" marB="0" anchor="ctr">
                    <a:lnL>
                      <a:noFill/>
                    </a:lnL>
                    <a:lnR>
                      <a:noFill/>
                    </a:lnR>
                    <a:lnT>
                      <a:noFill/>
                    </a:lnT>
                    <a:lnB>
                      <a:noFill/>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8"/>
                  </a:ext>
                </a:extLst>
              </a:tr>
              <a:tr h="277916">
                <a:tc>
                  <a:txBody>
                    <a:bodyPr/>
                    <a:lstStyle/>
                    <a:p>
                      <a:pPr indent="266700" algn="l">
                        <a:spcAft>
                          <a:spcPts val="0"/>
                        </a:spcAft>
                      </a:pPr>
                      <a:r>
                        <a:rPr lang="en-US" sz="900" kern="100">
                          <a:latin typeface="宋体"/>
                          <a:ea typeface="宋体"/>
                        </a:rPr>
                        <a:t>Temperature Coefficient of Voc</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endParaRPr lang="en-US" sz="900" kern="100">
                        <a:latin typeface="宋体"/>
                        <a:ea typeface="宋体"/>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a:latin typeface="宋体"/>
                          <a:ea typeface="宋体"/>
                        </a:rPr>
                        <a:t>-0.393%/</a:t>
                      </a:r>
                      <a:r>
                        <a:rPr lang="zh-CN" sz="900" kern="100">
                          <a:latin typeface="Times New Roman"/>
                          <a:ea typeface="宋体"/>
                        </a:rPr>
                        <a:t>℃</a:t>
                      </a: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9"/>
                  </a:ext>
                </a:extLst>
              </a:tr>
              <a:tr h="277916">
                <a:tc>
                  <a:txBody>
                    <a:bodyPr/>
                    <a:lstStyle/>
                    <a:p>
                      <a:pPr indent="266700" algn="l">
                        <a:spcAft>
                          <a:spcPts val="0"/>
                        </a:spcAft>
                      </a:pPr>
                      <a:r>
                        <a:rPr lang="en-US" sz="900" kern="100">
                          <a:latin typeface="宋体"/>
                          <a:ea typeface="宋体"/>
                        </a:rPr>
                        <a:t>Temperature Coefficient of Pmax</a:t>
                      </a:r>
                      <a:endParaRPr lang="zh-CN" sz="900" kern="10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endParaRPr lang="en-US" sz="900" kern="100">
                        <a:latin typeface="宋体"/>
                        <a:ea typeface="宋体"/>
                      </a:endParaRPr>
                    </a:p>
                  </a:txBody>
                  <a:tcPr marL="57889" marR="57889" marT="0" marB="0" anchor="ctr">
                    <a:lnL>
                      <a:noFill/>
                    </a:lnL>
                    <a:lnR>
                      <a:noFill/>
                    </a:lnR>
                    <a:lnT>
                      <a:noFill/>
                    </a:lnT>
                    <a:lnB>
                      <a:noFill/>
                    </a:lnB>
                    <a:solidFill>
                      <a:srgbClr val="FFFFFF"/>
                    </a:solidFill>
                  </a:tcPr>
                </a:tc>
                <a:tc gridSpan="5">
                  <a:txBody>
                    <a:bodyPr/>
                    <a:lstStyle/>
                    <a:p>
                      <a:pPr indent="266700" algn="ctr">
                        <a:spcAft>
                          <a:spcPts val="0"/>
                        </a:spcAft>
                      </a:pPr>
                      <a:r>
                        <a:rPr lang="en-US" sz="900" kern="100" dirty="0">
                          <a:latin typeface="宋体"/>
                          <a:ea typeface="宋体"/>
                        </a:rPr>
                        <a:t>-0.310%/</a:t>
                      </a:r>
                      <a:r>
                        <a:rPr lang="zh-CN" sz="900" kern="100" dirty="0">
                          <a:latin typeface="Times New Roman"/>
                          <a:ea typeface="宋体"/>
                        </a:rPr>
                        <a:t>℃</a:t>
                      </a:r>
                    </a:p>
                  </a:txBody>
                  <a:tcPr marL="57889" marR="57889" marT="0" marB="0" anchor="ctr">
                    <a:lnL>
                      <a:noFill/>
                    </a:lnL>
                    <a:lnR>
                      <a:noFill/>
                    </a:lnR>
                    <a:lnT>
                      <a:noFill/>
                    </a:lnT>
                    <a:lnB>
                      <a:noFill/>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0"/>
                  </a:ext>
                </a:extLst>
              </a:tr>
              <a:tr h="277916">
                <a:tc>
                  <a:txBody>
                    <a:bodyPr/>
                    <a:lstStyle/>
                    <a:p>
                      <a:pPr indent="266700" algn="l">
                        <a:spcAft>
                          <a:spcPts val="0"/>
                        </a:spcAft>
                      </a:pPr>
                      <a:r>
                        <a:rPr lang="en-US" sz="900" kern="100">
                          <a:latin typeface="宋体"/>
                          <a:ea typeface="宋体"/>
                        </a:rPr>
                        <a:t>STC</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endParaRPr lang="en-US" sz="900" kern="100">
                        <a:latin typeface="宋体"/>
                        <a:ea typeface="宋体"/>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a:latin typeface="宋体"/>
                          <a:ea typeface="宋体"/>
                        </a:rPr>
                        <a:t>Irradiance1000W/m</a:t>
                      </a:r>
                      <a:r>
                        <a:rPr lang="zh-CN" sz="900" kern="100">
                          <a:latin typeface="Times New Roman"/>
                          <a:ea typeface="宋体"/>
                        </a:rPr>
                        <a:t>²，</a:t>
                      </a:r>
                      <a:r>
                        <a:rPr lang="en-US" sz="900" kern="100">
                          <a:latin typeface="Times New Roman"/>
                          <a:ea typeface="宋体"/>
                        </a:rPr>
                        <a:t>Cell Temperature25</a:t>
                      </a:r>
                      <a:r>
                        <a:rPr lang="zh-CN" sz="900" kern="100">
                          <a:latin typeface="Times New Roman"/>
                          <a:ea typeface="宋体"/>
                        </a:rPr>
                        <a:t>℃，</a:t>
                      </a:r>
                      <a:r>
                        <a:rPr lang="en-US" sz="900" kern="100">
                          <a:latin typeface="Times New Roman"/>
                          <a:ea typeface="宋体"/>
                        </a:rPr>
                        <a:t>AM1.5G</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1"/>
                  </a:ext>
                </a:extLst>
              </a:tr>
              <a:tr h="138958">
                <a:tc>
                  <a:txBody>
                    <a:bodyPr/>
                    <a:lstStyle/>
                    <a:p>
                      <a:pPr indent="266700" algn="l">
                        <a:spcAft>
                          <a:spcPts val="0"/>
                        </a:spcAft>
                      </a:pPr>
                      <a:r>
                        <a:rPr lang="en-US" sz="900" kern="100">
                          <a:latin typeface="宋体"/>
                          <a:ea typeface="宋体"/>
                        </a:rPr>
                        <a:t>Maximum System Voltage</a:t>
                      </a:r>
                      <a:endParaRPr lang="zh-CN" sz="900" kern="100">
                        <a:latin typeface="Times New Roman"/>
                        <a:ea typeface="宋体"/>
                      </a:endParaRPr>
                    </a:p>
                  </a:txBody>
                  <a:tcPr marL="57889" marR="57889" marT="0" marB="0" anchor="ctr">
                    <a:lnL>
                      <a:noFill/>
                    </a:lnL>
                    <a:lnR>
                      <a:noFill/>
                    </a:lnR>
                    <a:lnT>
                      <a:noFill/>
                    </a:lnT>
                    <a:lnB>
                      <a:noFill/>
                    </a:lnB>
                    <a:solidFill>
                      <a:srgbClr val="FFFFFF"/>
                    </a:solidFill>
                  </a:tcPr>
                </a:tc>
                <a:tc>
                  <a:txBody>
                    <a:bodyPr/>
                    <a:lstStyle/>
                    <a:p>
                      <a:pPr indent="266700" algn="ctr">
                        <a:spcAft>
                          <a:spcPts val="0"/>
                        </a:spcAft>
                      </a:pPr>
                      <a:endParaRPr lang="en-US" sz="900" kern="100">
                        <a:latin typeface="宋体"/>
                        <a:ea typeface="宋体"/>
                      </a:endParaRPr>
                    </a:p>
                  </a:txBody>
                  <a:tcPr marL="57889" marR="57889" marT="0" marB="0" anchor="ctr">
                    <a:lnL>
                      <a:noFill/>
                    </a:lnL>
                    <a:lnR>
                      <a:noFill/>
                    </a:lnR>
                    <a:lnT>
                      <a:noFill/>
                    </a:lnT>
                    <a:lnB>
                      <a:noFill/>
                    </a:lnB>
                    <a:solidFill>
                      <a:srgbClr val="FFFFFF"/>
                    </a:solidFill>
                  </a:tcPr>
                </a:tc>
                <a:tc gridSpan="5">
                  <a:txBody>
                    <a:bodyPr/>
                    <a:lstStyle/>
                    <a:p>
                      <a:pPr indent="266700" algn="ctr">
                        <a:spcAft>
                          <a:spcPts val="0"/>
                        </a:spcAft>
                      </a:pPr>
                      <a:r>
                        <a:rPr lang="en-US" sz="900" kern="100">
                          <a:latin typeface="宋体"/>
                          <a:ea typeface="宋体"/>
                        </a:rPr>
                        <a:t>1000V/1500V DC(IEC)</a:t>
                      </a:r>
                      <a:endParaRPr lang="zh-CN" sz="900" kern="100">
                        <a:latin typeface="Times New Roman"/>
                        <a:ea typeface="宋体"/>
                      </a:endParaRPr>
                    </a:p>
                  </a:txBody>
                  <a:tcPr marL="57889" marR="57889" marT="0" marB="0" anchor="ctr">
                    <a:lnL>
                      <a:noFill/>
                    </a:lnL>
                    <a:lnR>
                      <a:noFill/>
                    </a:lnR>
                    <a:lnT>
                      <a:noFill/>
                    </a:lnT>
                    <a:lnB>
                      <a:noFill/>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2"/>
                  </a:ext>
                </a:extLst>
              </a:tr>
              <a:tr h="138958">
                <a:tc>
                  <a:txBody>
                    <a:bodyPr/>
                    <a:lstStyle/>
                    <a:p>
                      <a:pPr indent="266700" algn="l">
                        <a:spcAft>
                          <a:spcPts val="0"/>
                        </a:spcAft>
                      </a:pPr>
                      <a:r>
                        <a:rPr lang="en-US" sz="900" kern="100">
                          <a:latin typeface="宋体"/>
                          <a:ea typeface="宋体"/>
                        </a:rPr>
                        <a:t>Operating Temperature</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endParaRPr lang="en-US" sz="900" kern="100">
                        <a:latin typeface="宋体"/>
                        <a:ea typeface="宋体"/>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a:latin typeface="宋体"/>
                          <a:ea typeface="宋体"/>
                        </a:rPr>
                        <a:t>-40</a:t>
                      </a:r>
                      <a:r>
                        <a:rPr lang="zh-CN" sz="900" kern="100">
                          <a:latin typeface="Times New Roman"/>
                          <a:ea typeface="宋体"/>
                        </a:rPr>
                        <a:t>℃∽</a:t>
                      </a:r>
                      <a:r>
                        <a:rPr lang="en-US" sz="900" kern="100">
                          <a:latin typeface="Times New Roman"/>
                          <a:ea typeface="宋体"/>
                        </a:rPr>
                        <a:t>+85</a:t>
                      </a:r>
                      <a:r>
                        <a:rPr lang="zh-CN" sz="900" kern="100">
                          <a:latin typeface="Times New Roman"/>
                          <a:ea typeface="宋体"/>
                        </a:rPr>
                        <a:t>℃</a:t>
                      </a: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3"/>
                  </a:ext>
                </a:extLst>
              </a:tr>
              <a:tr h="277916">
                <a:tc gridSpan="7">
                  <a:txBody>
                    <a:bodyPr/>
                    <a:lstStyle/>
                    <a:p>
                      <a:pPr indent="266700" algn="l">
                        <a:spcAft>
                          <a:spcPts val="0"/>
                        </a:spcAft>
                      </a:pPr>
                      <a:r>
                        <a:rPr lang="en-US" sz="900" kern="100" dirty="0">
                          <a:latin typeface="宋体"/>
                          <a:ea typeface="宋体"/>
                        </a:rPr>
                        <a:t>Type of Cell                                                                   Poly 156.75mm</a:t>
                      </a:r>
                      <a:r>
                        <a:rPr lang="zh-CN" sz="900" kern="100" dirty="0">
                          <a:latin typeface="Times New Roman"/>
                          <a:ea typeface="宋体"/>
                        </a:rPr>
                        <a:t>×</a:t>
                      </a:r>
                      <a:r>
                        <a:rPr lang="en-US" sz="900" kern="100" dirty="0">
                          <a:latin typeface="Times New Roman"/>
                          <a:ea typeface="宋体"/>
                        </a:rPr>
                        <a:t>156.75mm 60/6</a:t>
                      </a:r>
                      <a:r>
                        <a:rPr lang="zh-CN" sz="900" kern="100" dirty="0">
                          <a:latin typeface="Times New Roman"/>
                          <a:ea typeface="宋体"/>
                        </a:rPr>
                        <a:t>×</a:t>
                      </a:r>
                      <a:r>
                        <a:rPr lang="en-US" sz="900" kern="100" dirty="0">
                          <a:latin typeface="Times New Roman"/>
                          <a:ea typeface="宋体"/>
                        </a:rPr>
                        <a:t>10</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4"/>
                  </a:ext>
                </a:extLst>
              </a:tr>
              <a:tr h="138958">
                <a:tc>
                  <a:txBody>
                    <a:bodyPr/>
                    <a:lstStyle/>
                    <a:p>
                      <a:pPr indent="266700" algn="l">
                        <a:spcAft>
                          <a:spcPts val="0"/>
                        </a:spcAft>
                      </a:pPr>
                      <a:r>
                        <a:rPr lang="en-US" sz="900" kern="100">
                          <a:latin typeface="宋体"/>
                          <a:ea typeface="宋体"/>
                        </a:rPr>
                        <a:t>Weight</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endParaRPr lang="en-US" sz="900" kern="100">
                        <a:latin typeface="宋体"/>
                        <a:ea typeface="宋体"/>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dirty="0">
                          <a:latin typeface="宋体"/>
                          <a:ea typeface="宋体"/>
                        </a:rPr>
                        <a:t>18.5Kg</a:t>
                      </a:r>
                      <a:r>
                        <a:rPr lang="zh-CN" sz="900" kern="100" dirty="0">
                          <a:latin typeface="Times New Roman"/>
                          <a:ea typeface="宋体"/>
                        </a:rPr>
                        <a:t>±</a:t>
                      </a:r>
                      <a:r>
                        <a:rPr lang="en-US" sz="900" kern="100" dirty="0">
                          <a:latin typeface="Times New Roman"/>
                          <a:ea typeface="宋体"/>
                        </a:rPr>
                        <a:t>3%</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5"/>
                  </a:ext>
                </a:extLst>
              </a:tr>
              <a:tr h="285635">
                <a:tc gridSpan="7">
                  <a:txBody>
                    <a:bodyPr/>
                    <a:lstStyle/>
                    <a:p>
                      <a:pPr indent="266700" algn="l">
                        <a:spcAft>
                          <a:spcPts val="0"/>
                        </a:spcAft>
                      </a:pPr>
                      <a:r>
                        <a:rPr lang="en-US" sz="900" kern="100" dirty="0">
                          <a:latin typeface="宋体"/>
                          <a:ea typeface="宋体"/>
                        </a:rPr>
                        <a:t>Dimension                                                                     1640</a:t>
                      </a:r>
                      <a:r>
                        <a:rPr lang="zh-CN" sz="900" kern="100" dirty="0">
                          <a:latin typeface="Times New Roman"/>
                          <a:ea typeface="宋体"/>
                        </a:rPr>
                        <a:t>±</a:t>
                      </a:r>
                      <a:r>
                        <a:rPr lang="en-US" sz="900" kern="100" dirty="0">
                          <a:latin typeface="Times New Roman"/>
                          <a:ea typeface="宋体"/>
                        </a:rPr>
                        <a:t>2mm</a:t>
                      </a:r>
                      <a:r>
                        <a:rPr lang="zh-CN" sz="900" kern="100" dirty="0">
                          <a:latin typeface="Times New Roman"/>
                          <a:ea typeface="宋体"/>
                        </a:rPr>
                        <a:t>×</a:t>
                      </a:r>
                      <a:r>
                        <a:rPr lang="en-US" altLang="zh-CN" sz="900" kern="100" dirty="0">
                          <a:latin typeface="Times New Roman"/>
                          <a:ea typeface="宋体"/>
                        </a:rPr>
                        <a:t>992</a:t>
                      </a:r>
                      <a:r>
                        <a:rPr lang="zh-CN" sz="900" kern="100" dirty="0">
                          <a:latin typeface="Times New Roman"/>
                          <a:ea typeface="宋体"/>
                        </a:rPr>
                        <a:t>±</a:t>
                      </a:r>
                      <a:r>
                        <a:rPr lang="en-US" sz="900" kern="100" dirty="0">
                          <a:latin typeface="Times New Roman"/>
                          <a:ea typeface="宋体"/>
                        </a:rPr>
                        <a:t>2mm</a:t>
                      </a:r>
                      <a:r>
                        <a:rPr lang="zh-CN" sz="900" kern="100" dirty="0">
                          <a:latin typeface="Times New Roman"/>
                          <a:ea typeface="宋体"/>
                        </a:rPr>
                        <a:t>×</a:t>
                      </a:r>
                      <a:r>
                        <a:rPr lang="en-US" sz="900" kern="100" dirty="0">
                          <a:latin typeface="Times New Roman"/>
                          <a:ea typeface="宋体"/>
                        </a:rPr>
                        <a:t>35</a:t>
                      </a:r>
                      <a:r>
                        <a:rPr lang="zh-CN" sz="900" kern="100" dirty="0">
                          <a:latin typeface="Times New Roman"/>
                          <a:ea typeface="宋体"/>
                        </a:rPr>
                        <a:t>±</a:t>
                      </a:r>
                      <a:r>
                        <a:rPr lang="en-US" sz="900" kern="100" dirty="0">
                          <a:latin typeface="Times New Roman"/>
                          <a:ea typeface="宋体"/>
                        </a:rPr>
                        <a:t>1mm</a:t>
                      </a:r>
                      <a:endParaRPr lang="zh-CN" sz="900" kern="100" dirty="0">
                        <a:latin typeface="Times New Roman"/>
                        <a:ea typeface="宋体"/>
                      </a:endParaRPr>
                    </a:p>
                  </a:txBody>
                  <a:tcPr marL="57889" marR="57889" marT="0" marB="0" anchor="ctr">
                    <a:lnL>
                      <a:noFill/>
                    </a:lnL>
                    <a:lnR>
                      <a:noFill/>
                    </a:lnR>
                    <a:lnT>
                      <a:noFill/>
                    </a:lnT>
                    <a:lnB>
                      <a:noFill/>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6"/>
                  </a:ext>
                </a:extLst>
              </a:tr>
              <a:tr h="138958">
                <a:tc>
                  <a:txBody>
                    <a:bodyPr/>
                    <a:lstStyle/>
                    <a:p>
                      <a:pPr indent="266700" algn="l">
                        <a:spcAft>
                          <a:spcPts val="0"/>
                        </a:spcAft>
                      </a:pPr>
                      <a:r>
                        <a:rPr lang="en-US" sz="900" kern="100">
                          <a:latin typeface="宋体"/>
                          <a:ea typeface="宋体"/>
                        </a:rPr>
                        <a:t>Packging</a:t>
                      </a:r>
                      <a:endParaRPr lang="zh-CN" sz="900" kern="100">
                        <a:latin typeface="Times New Roman"/>
                        <a:ea typeface="宋体"/>
                      </a:endParaRPr>
                    </a:p>
                  </a:txBody>
                  <a:tcPr marL="57889" marR="57889" marT="0" marB="0" anchor="ctr">
                    <a:lnL>
                      <a:noFill/>
                    </a:lnL>
                    <a:lnR>
                      <a:noFill/>
                    </a:lnR>
                    <a:lnT>
                      <a:noFill/>
                    </a:lnT>
                    <a:lnB>
                      <a:noFill/>
                    </a:lnB>
                    <a:solidFill>
                      <a:srgbClr val="F2F2F2"/>
                    </a:solidFill>
                  </a:tcPr>
                </a:tc>
                <a:tc>
                  <a:txBody>
                    <a:bodyPr/>
                    <a:lstStyle/>
                    <a:p>
                      <a:pPr indent="266700" algn="ctr">
                        <a:spcAft>
                          <a:spcPts val="0"/>
                        </a:spcAft>
                      </a:pPr>
                      <a:endParaRPr lang="en-US" sz="900" kern="100">
                        <a:latin typeface="宋体"/>
                        <a:ea typeface="宋体"/>
                      </a:endParaRPr>
                    </a:p>
                  </a:txBody>
                  <a:tcPr marL="57889" marR="57889" marT="0" marB="0" anchor="ctr">
                    <a:lnL>
                      <a:noFill/>
                    </a:lnL>
                    <a:lnR>
                      <a:noFill/>
                    </a:lnR>
                    <a:lnT>
                      <a:noFill/>
                    </a:lnT>
                    <a:lnB>
                      <a:noFill/>
                    </a:lnB>
                    <a:solidFill>
                      <a:srgbClr val="F2F2F2"/>
                    </a:solidFill>
                  </a:tcPr>
                </a:tc>
                <a:tc gridSpan="5">
                  <a:txBody>
                    <a:bodyPr/>
                    <a:lstStyle/>
                    <a:p>
                      <a:pPr indent="266700" algn="ctr">
                        <a:spcAft>
                          <a:spcPts val="0"/>
                        </a:spcAft>
                      </a:pPr>
                      <a:r>
                        <a:rPr lang="en-US" sz="900" kern="100" dirty="0">
                          <a:latin typeface="宋体"/>
                          <a:ea typeface="宋体"/>
                        </a:rPr>
                        <a:t>Each box capacity: 31 </a:t>
                      </a:r>
                      <a:r>
                        <a:rPr lang="en-US" sz="900" kern="100" dirty="0" err="1">
                          <a:latin typeface="宋体"/>
                          <a:ea typeface="宋体"/>
                        </a:rPr>
                        <a:t>pcs</a:t>
                      </a:r>
                      <a:endParaRPr lang="zh-CN" sz="900" kern="100" dirty="0">
                        <a:latin typeface="Times New Roman"/>
                        <a:ea typeface="宋体"/>
                      </a:endParaRPr>
                    </a:p>
                  </a:txBody>
                  <a:tcPr marL="57889" marR="57889" marT="0" marB="0" anchor="ctr">
                    <a:lnL>
                      <a:noFill/>
                    </a:lnL>
                    <a:lnR>
                      <a:noFill/>
                    </a:lnR>
                    <a:lnT>
                      <a:noFill/>
                    </a:lnT>
                    <a:lnB>
                      <a:noFill/>
                    </a:lnB>
                    <a:solidFill>
                      <a:srgbClr val="F2F2F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7"/>
                  </a:ext>
                </a:extLst>
              </a:tr>
            </a:tbl>
          </a:graphicData>
        </a:graphic>
      </p:graphicFrame>
      <p:pic>
        <p:nvPicPr>
          <p:cNvPr id="5122" name="Picture 2"/>
          <p:cNvPicPr>
            <a:picLocks noChangeAspect="1" noChangeArrowheads="1"/>
          </p:cNvPicPr>
          <p:nvPr/>
        </p:nvPicPr>
        <p:blipFill>
          <a:blip r:embed="rId3" cstate="print"/>
          <a:srcRect/>
          <a:stretch>
            <a:fillRect/>
          </a:stretch>
        </p:blipFill>
        <p:spPr bwMode="auto">
          <a:xfrm>
            <a:off x="2987824" y="4816619"/>
            <a:ext cx="2232248" cy="2013235"/>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5630783" y="4816619"/>
            <a:ext cx="2252433" cy="2016223"/>
          </a:xfrm>
          <a:prstGeom prst="rect">
            <a:avLst/>
          </a:prstGeom>
          <a:noFill/>
          <a:ln w="9525">
            <a:noFill/>
            <a:miter lim="800000"/>
            <a:headEnd/>
            <a:tailEnd/>
          </a:ln>
        </p:spPr>
      </p:pic>
      <p:pic>
        <p:nvPicPr>
          <p:cNvPr id="10" name="图片 9"/>
          <p:cNvPicPr/>
          <p:nvPr/>
        </p:nvPicPr>
        <p:blipFill>
          <a:blip r:embed="rId5" cstate="print">
            <a:extLst>
              <a:ext uri="{28A0092B-C50C-407E-A947-70E740481C1C}">
                <a14:useLocalDpi xmlns:a14="http://schemas.microsoft.com/office/drawing/2010/main" val="0"/>
              </a:ext>
            </a:extLst>
          </a:blip>
          <a:stretch>
            <a:fillRect/>
          </a:stretch>
        </p:blipFill>
        <p:spPr>
          <a:xfrm>
            <a:off x="1187624" y="4816619"/>
            <a:ext cx="1152128" cy="206953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1584099" y="116632"/>
            <a:ext cx="5900654" cy="923330"/>
          </a:xfrm>
          <a:prstGeom prst="rect">
            <a:avLst/>
          </a:prstGeom>
          <a:noFill/>
        </p:spPr>
        <p:txBody>
          <a:bodyPr wrap="none" lIns="91440" tIns="45720" rIns="91440" bIns="45720">
            <a:spAutoFit/>
          </a:bodyPr>
          <a:lstStyle/>
          <a:p>
            <a:pPr algn="ctr"/>
            <a:r>
              <a:rPr lang="en-US" altLang="zh-CN" sz="5400" b="1" u="sng"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Flexible Solar Panel </a:t>
            </a:r>
            <a:endParaRPr lang="zh-CN" alt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2050" name="Picture 2"/>
          <p:cNvPicPr>
            <a:picLocks noChangeAspect="1" noChangeArrowheads="1"/>
          </p:cNvPicPr>
          <p:nvPr/>
        </p:nvPicPr>
        <p:blipFill>
          <a:blip r:embed="rId2" cstate="print"/>
          <a:srcRect/>
          <a:stretch>
            <a:fillRect/>
          </a:stretch>
        </p:blipFill>
        <p:spPr bwMode="auto">
          <a:xfrm>
            <a:off x="5364088" y="2204864"/>
            <a:ext cx="3240360" cy="3751995"/>
          </a:xfrm>
          <a:prstGeom prst="rect">
            <a:avLst/>
          </a:prstGeom>
          <a:noFill/>
          <a:ln w="9525">
            <a:noFill/>
            <a:miter lim="800000"/>
            <a:headEnd/>
            <a:tailEnd/>
          </a:ln>
        </p:spPr>
      </p:pic>
      <p:sp>
        <p:nvSpPr>
          <p:cNvPr id="38" name="TextBox 37"/>
          <p:cNvSpPr txBox="1"/>
          <p:nvPr/>
        </p:nvSpPr>
        <p:spPr>
          <a:xfrm>
            <a:off x="467544" y="2060848"/>
            <a:ext cx="4536504" cy="2585323"/>
          </a:xfrm>
          <a:prstGeom prst="rect">
            <a:avLst/>
          </a:prstGeom>
          <a:solidFill>
            <a:schemeClr val="accent1">
              <a:lumMod val="40000"/>
              <a:lumOff val="60000"/>
            </a:schemeClr>
          </a:solidFill>
        </p:spPr>
        <p:txBody>
          <a:bodyPr wrap="square" rtlCol="0">
            <a:spAutoFit/>
          </a:bodyPr>
          <a:lstStyle/>
          <a:p>
            <a:r>
              <a:rPr lang="en-US" altLang="zh-CN" dirty="0">
                <a:effectLst>
                  <a:outerShdw blurRad="38100" dist="38100" dir="2700000" algn="tl">
                    <a:srgbClr val="000000">
                      <a:alpha val="43137"/>
                    </a:srgbClr>
                  </a:outerShdw>
                </a:effectLst>
              </a:rPr>
              <a:t>The flexible </a:t>
            </a:r>
            <a:r>
              <a:rPr lang="en-US" altLang="zh-CN" dirty="0" err="1">
                <a:effectLst>
                  <a:outerShdw blurRad="38100" dist="38100" dir="2700000" algn="tl">
                    <a:srgbClr val="000000">
                      <a:alpha val="43137"/>
                    </a:srgbClr>
                  </a:outerShdw>
                </a:effectLst>
              </a:rPr>
              <a:t>sunpower</a:t>
            </a:r>
            <a:r>
              <a:rPr lang="en-US" altLang="zh-CN" dirty="0">
                <a:effectLst>
                  <a:outerShdw blurRad="38100" dist="38100" dir="2700000" algn="tl">
                    <a:srgbClr val="000000">
                      <a:alpha val="43137"/>
                    </a:srgbClr>
                  </a:outerShdw>
                </a:effectLst>
              </a:rPr>
              <a:t>  solar panel conversion efficiency is 23.5%, and the lifetime is about 10 years, which they below excellent performances: High temperature and low light performance, bypass  diodes for shadow tolerance, water-proof, UV-proof, Dust-proof, surface with high transmittance ETFE, back with high waterproof TPT, lightweight, flexible and portable.</a:t>
            </a:r>
            <a:endParaRPr lang="zh-CN" altLang="en-US" dirty="0">
              <a:effectLst>
                <a:outerShdw blurRad="38100" dist="38100" dir="2700000" algn="tl">
                  <a:srgbClr val="000000">
                    <a:alpha val="43137"/>
                  </a:srgbClr>
                </a:outerShdw>
              </a:effectLst>
            </a:endParaRPr>
          </a:p>
        </p:txBody>
      </p:sp>
      <p:sp>
        <p:nvSpPr>
          <p:cNvPr id="39" name="TextBox 38"/>
          <p:cNvSpPr txBox="1"/>
          <p:nvPr/>
        </p:nvSpPr>
        <p:spPr>
          <a:xfrm>
            <a:off x="1403648" y="1484784"/>
            <a:ext cx="2520280" cy="400110"/>
          </a:xfrm>
          <a:prstGeom prst="rect">
            <a:avLst/>
          </a:prstGeom>
          <a:solidFill>
            <a:schemeClr val="accent1">
              <a:lumMod val="40000"/>
              <a:lumOff val="60000"/>
            </a:schemeClr>
          </a:solidFill>
        </p:spPr>
        <p:txBody>
          <a:bodyPr wrap="square" rtlCol="0">
            <a:spAutoFit/>
          </a:bodyPr>
          <a:lstStyle/>
          <a:p>
            <a:pPr algn="ctr"/>
            <a:r>
              <a:rPr lang="en-US" altLang="zh-CN" sz="2000" b="1" dirty="0"/>
              <a:t>Function Features</a:t>
            </a:r>
            <a:endParaRPr lang="zh-CN" altLang="en-US" sz="2000" b="1" dirty="0"/>
          </a:p>
        </p:txBody>
      </p:sp>
      <p:pic>
        <p:nvPicPr>
          <p:cNvPr id="2052" name="Picture 4"/>
          <p:cNvPicPr>
            <a:picLocks noChangeAspect="1" noChangeArrowheads="1"/>
          </p:cNvPicPr>
          <p:nvPr/>
        </p:nvPicPr>
        <p:blipFill>
          <a:blip r:embed="rId3" cstate="print"/>
          <a:srcRect/>
          <a:stretch>
            <a:fillRect/>
          </a:stretch>
        </p:blipFill>
        <p:spPr bwMode="auto">
          <a:xfrm>
            <a:off x="467544" y="5157192"/>
            <a:ext cx="4536504" cy="143827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107504" y="0"/>
            <a:ext cx="8784976" cy="836712"/>
          </a:xfrm>
          <a:prstGeom prst="ellipse">
            <a:avLst/>
          </a:prstGeom>
          <a:solidFill>
            <a:schemeClr val="accent1"/>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2274" tIns="56136" rIns="112274" bIns="56136" rtlCol="0" anchor="ctr"/>
          <a:lstStyle/>
          <a:p>
            <a:pPr algn="ctr"/>
            <a:r>
              <a:rPr lang="en-US" altLang="zh-CN" sz="3600" b="1" dirty="0">
                <a:effectLst>
                  <a:outerShdw blurRad="38100" dist="38100" dir="2700000" algn="tl">
                    <a:srgbClr val="000000">
                      <a:alpha val="43137"/>
                    </a:srgbClr>
                  </a:outerShdw>
                </a:effectLst>
              </a:rPr>
              <a:t>Flexible Solar Panel</a:t>
            </a:r>
            <a:endParaRPr lang="zh-CN" altLang="en-US" sz="3600" b="1" dirty="0">
              <a:effectLst>
                <a:outerShdw blurRad="38100" dist="38100" dir="2700000" algn="tl">
                  <a:srgbClr val="000000">
                    <a:alpha val="43137"/>
                  </a:srgbClr>
                </a:outerShdw>
              </a:effectLst>
            </a:endParaRPr>
          </a:p>
        </p:txBody>
      </p:sp>
      <p:sp>
        <p:nvSpPr>
          <p:cNvPr id="2049" name="Rectangle 1"/>
          <p:cNvSpPr>
            <a:spLocks noChangeArrowheads="1"/>
          </p:cNvSpPr>
          <p:nvPr/>
        </p:nvSpPr>
        <p:spPr bwMode="auto">
          <a:xfrm>
            <a:off x="251520" y="1196752"/>
            <a:ext cx="5328592" cy="276999"/>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algn="ctr" fontAlgn="base">
              <a:spcBef>
                <a:spcPct val="0"/>
              </a:spcBef>
              <a:spcAft>
                <a:spcPct val="0"/>
              </a:spcAft>
            </a:pPr>
            <a:r>
              <a:rPr lang="en-US" altLang="zh-CN" sz="1500" b="1" u="sng" dirty="0">
                <a:solidFill>
                  <a:srgbClr val="1F497D"/>
                </a:solidFill>
                <a:latin typeface="微软雅黑" pitchFamily="34" charset="-122"/>
                <a:ea typeface="微软雅黑" pitchFamily="34" charset="-122"/>
                <a:cs typeface="Times New Roman" pitchFamily="18" charset="0"/>
              </a:rPr>
              <a:t>Flexible Solar Panel Parameters Table</a:t>
            </a:r>
            <a:endParaRPr kumimoji="0" lang="zh-CN" sz="1800"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pic>
        <p:nvPicPr>
          <p:cNvPr id="3074" name="Picture 2"/>
          <p:cNvPicPr>
            <a:picLocks noChangeAspect="1" noChangeArrowheads="1"/>
          </p:cNvPicPr>
          <p:nvPr/>
        </p:nvPicPr>
        <p:blipFill>
          <a:blip r:embed="rId2" cstate="print"/>
          <a:srcRect/>
          <a:stretch>
            <a:fillRect/>
          </a:stretch>
        </p:blipFill>
        <p:spPr bwMode="auto">
          <a:xfrm>
            <a:off x="6012160" y="2060848"/>
            <a:ext cx="2562225" cy="3152775"/>
          </a:xfrm>
          <a:prstGeom prst="rect">
            <a:avLst/>
          </a:prstGeom>
          <a:noFill/>
          <a:ln w="9525">
            <a:noFill/>
            <a:miter lim="800000"/>
            <a:headEnd/>
            <a:tailEnd/>
          </a:ln>
        </p:spPr>
      </p:pic>
      <p:graphicFrame>
        <p:nvGraphicFramePr>
          <p:cNvPr id="5" name="表格 4"/>
          <p:cNvGraphicFramePr>
            <a:graphicFrameLocks noGrp="1"/>
          </p:cNvGraphicFramePr>
          <p:nvPr>
            <p:extLst>
              <p:ext uri="{D42A27DB-BD31-4B8C-83A1-F6EECF244321}">
                <p14:modId xmlns:p14="http://schemas.microsoft.com/office/powerpoint/2010/main" val="3395574668"/>
              </p:ext>
            </p:extLst>
          </p:nvPr>
        </p:nvGraphicFramePr>
        <p:xfrm>
          <a:off x="395536" y="1772816"/>
          <a:ext cx="5184576" cy="3600400"/>
        </p:xfrm>
        <a:graphic>
          <a:graphicData uri="http://schemas.openxmlformats.org/drawingml/2006/table">
            <a:tbl>
              <a:tblPr/>
              <a:tblGrid>
                <a:gridCol w="1107723">
                  <a:extLst>
                    <a:ext uri="{9D8B030D-6E8A-4147-A177-3AD203B41FA5}">
                      <a16:colId xmlns:a16="http://schemas.microsoft.com/office/drawing/2014/main" val="20000"/>
                    </a:ext>
                  </a:extLst>
                </a:gridCol>
                <a:gridCol w="1128571">
                  <a:extLst>
                    <a:ext uri="{9D8B030D-6E8A-4147-A177-3AD203B41FA5}">
                      <a16:colId xmlns:a16="http://schemas.microsoft.com/office/drawing/2014/main" val="20001"/>
                    </a:ext>
                  </a:extLst>
                </a:gridCol>
                <a:gridCol w="579733">
                  <a:extLst>
                    <a:ext uri="{9D8B030D-6E8A-4147-A177-3AD203B41FA5}">
                      <a16:colId xmlns:a16="http://schemas.microsoft.com/office/drawing/2014/main" val="20002"/>
                    </a:ext>
                  </a:extLst>
                </a:gridCol>
                <a:gridCol w="592137">
                  <a:extLst>
                    <a:ext uri="{9D8B030D-6E8A-4147-A177-3AD203B41FA5}">
                      <a16:colId xmlns:a16="http://schemas.microsoft.com/office/drawing/2014/main" val="20003"/>
                    </a:ext>
                  </a:extLst>
                </a:gridCol>
                <a:gridCol w="631593">
                  <a:extLst>
                    <a:ext uri="{9D8B030D-6E8A-4147-A177-3AD203B41FA5}">
                      <a16:colId xmlns:a16="http://schemas.microsoft.com/office/drawing/2014/main" val="20004"/>
                    </a:ext>
                  </a:extLst>
                </a:gridCol>
                <a:gridCol w="552682">
                  <a:extLst>
                    <a:ext uri="{9D8B030D-6E8A-4147-A177-3AD203B41FA5}">
                      <a16:colId xmlns:a16="http://schemas.microsoft.com/office/drawing/2014/main" val="20005"/>
                    </a:ext>
                  </a:extLst>
                </a:gridCol>
                <a:gridCol w="592137">
                  <a:extLst>
                    <a:ext uri="{9D8B030D-6E8A-4147-A177-3AD203B41FA5}">
                      <a16:colId xmlns:a16="http://schemas.microsoft.com/office/drawing/2014/main" val="20006"/>
                    </a:ext>
                  </a:extLst>
                </a:gridCol>
              </a:tblGrid>
              <a:tr h="319037">
                <a:tc>
                  <a:txBody>
                    <a:bodyPr/>
                    <a:lstStyle/>
                    <a:p>
                      <a:pPr algn="ctr">
                        <a:spcAft>
                          <a:spcPts val="0"/>
                        </a:spcAft>
                      </a:pPr>
                      <a:r>
                        <a:rPr lang="en-US" sz="1000" b="1" u="none" strike="noStrike" kern="100" spc="-10" dirty="0">
                          <a:solidFill>
                            <a:srgbClr val="1F497D"/>
                          </a:solidFill>
                          <a:latin typeface="宋体"/>
                          <a:cs typeface="Times New Roman"/>
                        </a:rPr>
                        <a:t>Dimension</a:t>
                      </a:r>
                      <a:endParaRPr lang="zh-CN" sz="1000" b="1" u="heavy" kern="100" spc="-10" dirty="0">
                        <a:solidFill>
                          <a:srgbClr val="1F497D"/>
                        </a:solidFill>
                        <a:latin typeface="Calibri"/>
                        <a:cs typeface="Times New Roman"/>
                      </a:endParaRPr>
                    </a:p>
                  </a:txBody>
                  <a:tcPr marL="64212" marR="64212" marT="0" marB="0" anchor="ctr">
                    <a:lnL>
                      <a:noFill/>
                    </a:lnL>
                    <a:lnR>
                      <a:noFill/>
                    </a:lnR>
                    <a:lnT>
                      <a:noFill/>
                    </a:lnT>
                    <a:lnB>
                      <a:noFill/>
                    </a:lnB>
                    <a:solidFill>
                      <a:srgbClr val="C6D9F1"/>
                    </a:solidFill>
                  </a:tcPr>
                </a:tc>
                <a:tc>
                  <a:txBody>
                    <a:bodyPr/>
                    <a:lstStyle/>
                    <a:p>
                      <a:pPr algn="ctr">
                        <a:spcAft>
                          <a:spcPts val="0"/>
                        </a:spcAft>
                      </a:pPr>
                      <a:r>
                        <a:rPr lang="en-US" sz="1100" b="1" kern="500" spc="-10">
                          <a:solidFill>
                            <a:srgbClr val="1F497D"/>
                          </a:solidFill>
                          <a:latin typeface="宋体"/>
                          <a:ea typeface="宋体"/>
                          <a:cs typeface="Times New Roman"/>
                        </a:rPr>
                        <a:t>Module</a:t>
                      </a:r>
                      <a:endParaRPr lang="zh-CN" sz="1100" kern="100">
                        <a:latin typeface="Times New Roman"/>
                        <a:ea typeface="宋体"/>
                        <a:cs typeface="Times New Roman"/>
                      </a:endParaRPr>
                    </a:p>
                  </a:txBody>
                  <a:tcPr marL="64212" marR="64212" marT="0" marB="0" anchor="ctr">
                    <a:lnL>
                      <a:noFill/>
                    </a:lnL>
                    <a:lnR>
                      <a:noFill/>
                    </a:lnR>
                    <a:lnT>
                      <a:noFill/>
                    </a:lnT>
                    <a:lnB>
                      <a:noFill/>
                    </a:lnB>
                    <a:solidFill>
                      <a:srgbClr val="C6D9F1"/>
                    </a:solidFill>
                  </a:tcPr>
                </a:tc>
                <a:tc>
                  <a:txBody>
                    <a:bodyPr/>
                    <a:lstStyle/>
                    <a:p>
                      <a:pPr algn="ctr">
                        <a:spcAft>
                          <a:spcPts val="0"/>
                        </a:spcAft>
                      </a:pPr>
                      <a:r>
                        <a:rPr lang="en-US" sz="1000" b="1" kern="100" spc="-10" dirty="0" err="1">
                          <a:solidFill>
                            <a:srgbClr val="1F497D"/>
                          </a:solidFill>
                          <a:latin typeface="宋体"/>
                          <a:cs typeface="Times New Roman"/>
                        </a:rPr>
                        <a:t>Pmax</a:t>
                      </a:r>
                      <a:endParaRPr lang="zh-CN" sz="1000" b="1" kern="100" spc="-10" dirty="0">
                        <a:solidFill>
                          <a:srgbClr val="1F497D"/>
                        </a:solidFill>
                        <a:latin typeface="Calibri"/>
                        <a:cs typeface="Times New Roman"/>
                      </a:endParaRPr>
                    </a:p>
                  </a:txBody>
                  <a:tcPr marL="64212" marR="64212" marT="0" marB="0" anchor="ctr">
                    <a:lnL>
                      <a:noFill/>
                    </a:lnL>
                    <a:lnR>
                      <a:noFill/>
                    </a:lnR>
                    <a:lnT>
                      <a:noFill/>
                    </a:lnT>
                    <a:lnB>
                      <a:noFill/>
                    </a:lnB>
                    <a:solidFill>
                      <a:srgbClr val="C6D9F1"/>
                    </a:solidFill>
                  </a:tcPr>
                </a:tc>
                <a:tc>
                  <a:txBody>
                    <a:bodyPr/>
                    <a:lstStyle/>
                    <a:p>
                      <a:pPr algn="ctr">
                        <a:spcAft>
                          <a:spcPts val="0"/>
                        </a:spcAft>
                      </a:pPr>
                      <a:r>
                        <a:rPr lang="en-US" sz="1100" b="1" kern="500" spc="-10" dirty="0" err="1">
                          <a:solidFill>
                            <a:srgbClr val="1F497D"/>
                          </a:solidFill>
                          <a:latin typeface="宋体"/>
                          <a:ea typeface="宋体"/>
                          <a:cs typeface="Times New Roman"/>
                        </a:rPr>
                        <a:t>Vmp</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rgbClr val="C6D9F1"/>
                    </a:solidFill>
                  </a:tcPr>
                </a:tc>
                <a:tc>
                  <a:txBody>
                    <a:bodyPr/>
                    <a:lstStyle/>
                    <a:p>
                      <a:pPr algn="ctr">
                        <a:spcAft>
                          <a:spcPts val="0"/>
                        </a:spcAft>
                      </a:pPr>
                      <a:r>
                        <a:rPr lang="en-US" sz="1100" b="1" kern="500" spc="-10" dirty="0">
                          <a:solidFill>
                            <a:srgbClr val="1F497D"/>
                          </a:solidFill>
                          <a:latin typeface="宋体"/>
                          <a:ea typeface="宋体"/>
                          <a:cs typeface="Times New Roman"/>
                        </a:rPr>
                        <a:t>Voc</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rgbClr val="C6D9F1"/>
                    </a:solidFill>
                  </a:tcPr>
                </a:tc>
                <a:tc>
                  <a:txBody>
                    <a:bodyPr/>
                    <a:lstStyle/>
                    <a:p>
                      <a:pPr algn="ctr">
                        <a:spcAft>
                          <a:spcPts val="0"/>
                        </a:spcAft>
                      </a:pPr>
                      <a:r>
                        <a:rPr lang="en-US" sz="1100" b="1" kern="500" spc="-10">
                          <a:solidFill>
                            <a:srgbClr val="1F497D"/>
                          </a:solidFill>
                          <a:latin typeface="宋体"/>
                          <a:ea typeface="宋体"/>
                          <a:cs typeface="Times New Roman"/>
                        </a:rPr>
                        <a:t>Imp</a:t>
                      </a:r>
                      <a:endParaRPr lang="zh-CN" sz="1100" kern="100">
                        <a:latin typeface="Times New Roman"/>
                        <a:ea typeface="宋体"/>
                        <a:cs typeface="Times New Roman"/>
                      </a:endParaRPr>
                    </a:p>
                  </a:txBody>
                  <a:tcPr marL="64212" marR="64212" marT="0" marB="0" anchor="ctr">
                    <a:lnL>
                      <a:noFill/>
                    </a:lnL>
                    <a:lnR>
                      <a:noFill/>
                    </a:lnR>
                    <a:lnT>
                      <a:noFill/>
                    </a:lnT>
                    <a:lnB>
                      <a:noFill/>
                    </a:lnB>
                    <a:solidFill>
                      <a:srgbClr val="C6D9F1"/>
                    </a:solidFill>
                  </a:tcPr>
                </a:tc>
                <a:tc>
                  <a:txBody>
                    <a:bodyPr/>
                    <a:lstStyle/>
                    <a:p>
                      <a:pPr algn="ctr">
                        <a:spcAft>
                          <a:spcPts val="0"/>
                        </a:spcAft>
                      </a:pPr>
                      <a:r>
                        <a:rPr lang="en-US" sz="1100" b="1" kern="500" spc="-10">
                          <a:solidFill>
                            <a:srgbClr val="1F497D"/>
                          </a:solidFill>
                          <a:latin typeface="宋体"/>
                          <a:ea typeface="宋体"/>
                          <a:cs typeface="Times New Roman"/>
                        </a:rPr>
                        <a:t>Isc</a:t>
                      </a:r>
                      <a:endParaRPr lang="zh-CN" sz="1100" kern="100">
                        <a:latin typeface="Times New Roman"/>
                        <a:ea typeface="宋体"/>
                        <a:cs typeface="Times New Roman"/>
                      </a:endParaRPr>
                    </a:p>
                  </a:txBody>
                  <a:tcPr marL="64212" marR="64212" marT="0" marB="0" anchor="ctr">
                    <a:lnL>
                      <a:noFill/>
                    </a:lnL>
                    <a:lnR>
                      <a:noFill/>
                    </a:lnR>
                    <a:lnT>
                      <a:noFill/>
                    </a:lnT>
                    <a:lnB>
                      <a:noFill/>
                    </a:lnB>
                    <a:solidFill>
                      <a:srgbClr val="C6D9F1"/>
                    </a:solidFill>
                  </a:tcPr>
                </a:tc>
                <a:extLst>
                  <a:ext uri="{0D108BD9-81ED-4DB2-BD59-A6C34878D82A}">
                    <a16:rowId xmlns:a16="http://schemas.microsoft.com/office/drawing/2014/main" val="10000"/>
                  </a:ext>
                </a:extLst>
              </a:tr>
              <a:tr h="424717">
                <a:tc>
                  <a:txBody>
                    <a:bodyPr/>
                    <a:lstStyle/>
                    <a:p>
                      <a:pPr marL="0" algn="ctr" defTabSz="914400" rtl="0" eaLnBrk="1" latinLnBrk="0" hangingPunct="1">
                        <a:spcAft>
                          <a:spcPts val="0"/>
                        </a:spcAft>
                      </a:pPr>
                      <a:r>
                        <a:rPr lang="en-US" altLang="zh-CN" sz="1100" b="1" kern="500" spc="-10" dirty="0">
                          <a:solidFill>
                            <a:srgbClr val="1F497D"/>
                          </a:solidFill>
                          <a:latin typeface="宋体"/>
                          <a:ea typeface="宋体"/>
                          <a:cs typeface="Times New Roman"/>
                        </a:rPr>
                        <a:t>1580*808*3MM</a:t>
                      </a:r>
                      <a:endParaRPr lang="zh-CN" sz="1100" b="1" kern="500" spc="-10" dirty="0">
                        <a:solidFill>
                          <a:srgbClr val="1F497D"/>
                        </a:solidFill>
                        <a:latin typeface="宋体"/>
                        <a:ea typeface="宋体"/>
                        <a:cs typeface="Times New Roman"/>
                      </a:endParaRPr>
                    </a:p>
                  </a:txBody>
                  <a:tcPr marL="64212" marR="64212" marT="0" marB="0" anchor="ctr">
                    <a:lnL>
                      <a:noFill/>
                    </a:lnL>
                    <a:lnR>
                      <a:noFill/>
                    </a:lnR>
                    <a:lnT>
                      <a:noFill/>
                    </a:lnT>
                    <a:lnB>
                      <a:noFill/>
                    </a:lnB>
                  </a:tcPr>
                </a:tc>
                <a:tc>
                  <a:txBody>
                    <a:bodyPr/>
                    <a:lstStyle/>
                    <a:p>
                      <a:pPr marL="0" algn="ctr" defTabSz="914400" rtl="0" eaLnBrk="1" latinLnBrk="0" hangingPunct="1">
                        <a:spcAft>
                          <a:spcPts val="0"/>
                        </a:spcAft>
                      </a:pPr>
                      <a:r>
                        <a:rPr lang="en-US" altLang="zh-CN" sz="1100" b="1" kern="500" spc="-10" dirty="0">
                          <a:solidFill>
                            <a:srgbClr val="1F497D"/>
                          </a:solidFill>
                          <a:latin typeface="宋体"/>
                          <a:ea typeface="宋体"/>
                          <a:cs typeface="Times New Roman"/>
                        </a:rPr>
                        <a:t>TYL-ETPV200</a:t>
                      </a:r>
                      <a:endParaRPr lang="zh-CN" sz="1100" b="1" kern="500" spc="-10" dirty="0">
                        <a:solidFill>
                          <a:srgbClr val="1F497D"/>
                        </a:solidFill>
                        <a:latin typeface="宋体"/>
                        <a:ea typeface="宋体"/>
                        <a:cs typeface="Times New Roman"/>
                      </a:endParaRPr>
                    </a:p>
                  </a:txBody>
                  <a:tcPr marL="64212" marR="64212" marT="0" marB="0" anchor="ctr">
                    <a:lnL>
                      <a:noFill/>
                    </a:lnL>
                    <a:lnR>
                      <a:noFill/>
                    </a:lnR>
                    <a:lnT>
                      <a:noFill/>
                    </a:lnT>
                    <a:lnB>
                      <a:noFill/>
                    </a:lnB>
                  </a:tcPr>
                </a:tc>
                <a:tc>
                  <a:txBody>
                    <a:bodyPr/>
                    <a:lstStyle/>
                    <a:p>
                      <a:pPr marL="0" algn="ctr" defTabSz="914400" rtl="0" eaLnBrk="1" latinLnBrk="0" hangingPunct="1">
                        <a:spcAft>
                          <a:spcPts val="0"/>
                        </a:spcAft>
                      </a:pPr>
                      <a:r>
                        <a:rPr lang="en-US" altLang="zh-CN" sz="1100" b="1" kern="500" spc="-10" dirty="0">
                          <a:solidFill>
                            <a:srgbClr val="1F497D"/>
                          </a:solidFill>
                          <a:latin typeface="宋体"/>
                          <a:ea typeface="宋体"/>
                          <a:cs typeface="Times New Roman"/>
                        </a:rPr>
                        <a:t>200W</a:t>
                      </a:r>
                      <a:endParaRPr lang="zh-CN" sz="1100" b="1" kern="500" spc="-10" dirty="0">
                        <a:solidFill>
                          <a:srgbClr val="1F497D"/>
                        </a:solidFill>
                        <a:latin typeface="宋体"/>
                        <a:ea typeface="宋体"/>
                        <a:cs typeface="Times New Roman"/>
                      </a:endParaRPr>
                    </a:p>
                  </a:txBody>
                  <a:tcPr marL="64212" marR="64212" marT="0" marB="0" anchor="ctr">
                    <a:lnL>
                      <a:noFill/>
                    </a:lnL>
                    <a:lnR>
                      <a:noFill/>
                    </a:lnR>
                    <a:lnT>
                      <a:noFill/>
                    </a:lnT>
                    <a:lnB>
                      <a:noFill/>
                    </a:lnB>
                  </a:tcPr>
                </a:tc>
                <a:tc>
                  <a:txBody>
                    <a:bodyPr/>
                    <a:lstStyle/>
                    <a:p>
                      <a:pPr marL="0" algn="ctr" defTabSz="914400" rtl="0" eaLnBrk="1" latinLnBrk="0" hangingPunct="1">
                        <a:spcAft>
                          <a:spcPts val="0"/>
                        </a:spcAft>
                      </a:pPr>
                      <a:r>
                        <a:rPr lang="en-US" altLang="zh-CN" sz="1100" b="1" kern="500" spc="-10" dirty="0">
                          <a:solidFill>
                            <a:srgbClr val="1F497D"/>
                          </a:solidFill>
                          <a:latin typeface="宋体"/>
                          <a:ea typeface="宋体"/>
                          <a:cs typeface="Times New Roman"/>
                        </a:rPr>
                        <a:t>36.0V</a:t>
                      </a:r>
                      <a:endParaRPr lang="zh-CN" sz="1100" b="1" kern="500" spc="-10" dirty="0">
                        <a:solidFill>
                          <a:srgbClr val="1F497D"/>
                        </a:solidFill>
                        <a:latin typeface="宋体"/>
                        <a:ea typeface="宋体"/>
                        <a:cs typeface="Times New Roman"/>
                      </a:endParaRPr>
                    </a:p>
                  </a:txBody>
                  <a:tcPr marL="64212" marR="64212" marT="0" marB="0" anchor="ctr">
                    <a:lnL>
                      <a:noFill/>
                    </a:lnL>
                    <a:lnR>
                      <a:noFill/>
                    </a:lnR>
                    <a:lnT>
                      <a:noFill/>
                    </a:lnT>
                    <a:lnB>
                      <a:noFill/>
                    </a:lnB>
                  </a:tcPr>
                </a:tc>
                <a:tc>
                  <a:txBody>
                    <a:bodyPr/>
                    <a:lstStyle/>
                    <a:p>
                      <a:pPr marL="0" algn="ctr" defTabSz="914400" rtl="0" eaLnBrk="1" latinLnBrk="0" hangingPunct="1">
                        <a:spcAft>
                          <a:spcPts val="0"/>
                        </a:spcAft>
                      </a:pPr>
                      <a:r>
                        <a:rPr lang="en-US" altLang="zh-CN" sz="1100" b="1" kern="500" spc="-10" dirty="0">
                          <a:solidFill>
                            <a:srgbClr val="1F497D"/>
                          </a:solidFill>
                          <a:latin typeface="宋体"/>
                          <a:ea typeface="宋体"/>
                          <a:cs typeface="Times New Roman"/>
                        </a:rPr>
                        <a:t>43.2  V</a:t>
                      </a:r>
                      <a:endParaRPr lang="zh-CN" sz="1100" b="1" kern="500" spc="-10" dirty="0">
                        <a:solidFill>
                          <a:srgbClr val="1F497D"/>
                        </a:solidFill>
                        <a:latin typeface="宋体"/>
                        <a:ea typeface="宋体"/>
                        <a:cs typeface="Times New Roman"/>
                      </a:endParaRPr>
                    </a:p>
                  </a:txBody>
                  <a:tcPr marL="64212" marR="64212" marT="0" marB="0" anchor="ctr">
                    <a:lnL>
                      <a:noFill/>
                    </a:lnL>
                    <a:lnR>
                      <a:noFill/>
                    </a:lnR>
                    <a:lnT>
                      <a:noFill/>
                    </a:lnT>
                    <a:lnB>
                      <a:noFill/>
                    </a:lnB>
                  </a:tcPr>
                </a:tc>
                <a:tc>
                  <a:txBody>
                    <a:bodyPr/>
                    <a:lstStyle/>
                    <a:p>
                      <a:pPr marL="0" algn="ctr" defTabSz="914400" rtl="0" eaLnBrk="1" latinLnBrk="0" hangingPunct="1">
                        <a:spcAft>
                          <a:spcPts val="0"/>
                        </a:spcAft>
                      </a:pPr>
                      <a:r>
                        <a:rPr lang="en-US" altLang="zh-CN" sz="1100" b="1" kern="500" spc="-10" dirty="0">
                          <a:solidFill>
                            <a:srgbClr val="1F497D"/>
                          </a:solidFill>
                          <a:latin typeface="宋体"/>
                          <a:ea typeface="宋体"/>
                          <a:cs typeface="Times New Roman"/>
                        </a:rPr>
                        <a:t>5.55 A</a:t>
                      </a:r>
                      <a:endParaRPr lang="zh-CN" sz="1100" b="1" kern="500" spc="-10" dirty="0">
                        <a:solidFill>
                          <a:srgbClr val="1F497D"/>
                        </a:solidFill>
                        <a:latin typeface="宋体"/>
                        <a:ea typeface="宋体"/>
                        <a:cs typeface="Times New Roman"/>
                      </a:endParaRPr>
                    </a:p>
                  </a:txBody>
                  <a:tcPr marL="64212" marR="64212" marT="0" marB="0" anchor="ctr">
                    <a:lnL>
                      <a:noFill/>
                    </a:lnL>
                    <a:lnR>
                      <a:noFill/>
                    </a:lnR>
                    <a:lnT>
                      <a:noFill/>
                    </a:lnT>
                    <a:lnB>
                      <a:noFill/>
                    </a:lnB>
                  </a:tcPr>
                </a:tc>
                <a:tc>
                  <a:txBody>
                    <a:bodyPr/>
                    <a:lstStyle/>
                    <a:p>
                      <a:pPr marL="0" algn="ctr" defTabSz="914400" rtl="0" eaLnBrk="1" latinLnBrk="0" hangingPunct="1">
                        <a:spcAft>
                          <a:spcPts val="0"/>
                        </a:spcAft>
                      </a:pPr>
                      <a:r>
                        <a:rPr lang="en-US" altLang="zh-CN" sz="1100" b="1" kern="500" spc="-10" dirty="0">
                          <a:solidFill>
                            <a:srgbClr val="1F497D"/>
                          </a:solidFill>
                          <a:latin typeface="宋体"/>
                          <a:ea typeface="宋体"/>
                          <a:cs typeface="Times New Roman"/>
                        </a:rPr>
                        <a:t>5.99 A</a:t>
                      </a:r>
                      <a:endParaRPr lang="zh-CN" sz="1100" b="1" kern="500" spc="-10" dirty="0">
                        <a:solidFill>
                          <a:srgbClr val="1F497D"/>
                        </a:solidFill>
                        <a:latin typeface="宋体"/>
                        <a:ea typeface="宋体"/>
                        <a:cs typeface="Times New Roman"/>
                      </a:endParaRPr>
                    </a:p>
                  </a:txBody>
                  <a:tcPr marL="64212" marR="64212" marT="0" marB="0" anchor="ctr">
                    <a:lnL>
                      <a:noFill/>
                    </a:lnL>
                    <a:lnR>
                      <a:noFill/>
                    </a:lnR>
                    <a:lnT>
                      <a:noFill/>
                    </a:lnT>
                    <a:lnB>
                      <a:noFill/>
                    </a:lnB>
                  </a:tcPr>
                </a:tc>
                <a:extLst>
                  <a:ext uri="{0D108BD9-81ED-4DB2-BD59-A6C34878D82A}">
                    <a16:rowId xmlns:a16="http://schemas.microsoft.com/office/drawing/2014/main" val="10001"/>
                  </a:ext>
                </a:extLst>
              </a:tr>
              <a:tr h="4111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500" spc="-10" dirty="0">
                          <a:solidFill>
                            <a:srgbClr val="1F497D"/>
                          </a:solidFill>
                          <a:latin typeface="宋体"/>
                          <a:ea typeface="+mn-ea"/>
                          <a:cs typeface="Times New Roman"/>
                        </a:rPr>
                        <a:t>1470*670*3MM</a:t>
                      </a:r>
                      <a:endParaRPr lang="zh-CN" altLang="zh-CN" sz="1100" kern="100" dirty="0">
                        <a:latin typeface="Times New Roman"/>
                        <a:ea typeface="+mn-ea"/>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TY-ETPV180</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180W</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18.0V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21.6V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10.00A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10.56A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extLst>
                  <a:ext uri="{0D108BD9-81ED-4DB2-BD59-A6C34878D82A}">
                    <a16:rowId xmlns:a16="http://schemas.microsoft.com/office/drawing/2014/main" val="10002"/>
                  </a:ext>
                </a:extLst>
              </a:tr>
              <a:tr h="444181">
                <a:tc>
                  <a:txBody>
                    <a:bodyPr/>
                    <a:lstStyle/>
                    <a:p>
                      <a:pPr algn="ctr">
                        <a:spcAft>
                          <a:spcPts val="0"/>
                        </a:spcAft>
                      </a:pPr>
                      <a:r>
                        <a:rPr lang="en-US" altLang="zh-CN" sz="1100" b="1" kern="500" spc="-10" dirty="0">
                          <a:solidFill>
                            <a:srgbClr val="1F497D"/>
                          </a:solidFill>
                          <a:latin typeface="宋体"/>
                          <a:ea typeface="+mn-ea"/>
                          <a:cs typeface="Times New Roman"/>
                        </a:rPr>
                        <a:t>1320*670*3MM</a:t>
                      </a:r>
                      <a:endParaRPr lang="zh-CN" altLang="zh-CN" sz="1100" kern="100" dirty="0">
                        <a:latin typeface="Times New Roman"/>
                        <a:ea typeface="+mn-ea"/>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TYL-ETPV150</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150W</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16.0V</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21.6V</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9.37A</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10.12A</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extLst>
                  <a:ext uri="{0D108BD9-81ED-4DB2-BD59-A6C34878D82A}">
                    <a16:rowId xmlns:a16="http://schemas.microsoft.com/office/drawing/2014/main" val="10003"/>
                  </a:ext>
                </a:extLst>
              </a:tr>
              <a:tr h="4011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500" spc="-10" dirty="0">
                          <a:solidFill>
                            <a:srgbClr val="1F497D"/>
                          </a:solidFill>
                          <a:latin typeface="宋体"/>
                          <a:ea typeface="+mn-ea"/>
                          <a:cs typeface="Times New Roman"/>
                        </a:rPr>
                        <a:t>1180*540*3MM</a:t>
                      </a:r>
                      <a:endParaRPr lang="zh-CN" altLang="zh-CN" sz="1100" b="1" kern="500" spc="-10" dirty="0">
                        <a:solidFill>
                          <a:srgbClr val="1F497D"/>
                        </a:solidFill>
                        <a:latin typeface="宋体"/>
                        <a:ea typeface="+mn-ea"/>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500" spc="-10" dirty="0">
                          <a:solidFill>
                            <a:srgbClr val="1F497D"/>
                          </a:solidFill>
                          <a:latin typeface="宋体"/>
                          <a:ea typeface="+mn-ea"/>
                          <a:cs typeface="Times New Roman"/>
                        </a:rPr>
                        <a:t>TYL-ETPV100</a:t>
                      </a:r>
                      <a:endParaRPr lang="zh-CN" altLang="zh-CN" sz="1100" b="1" kern="500" spc="-10" dirty="0">
                        <a:solidFill>
                          <a:srgbClr val="1F497D"/>
                        </a:solidFill>
                        <a:latin typeface="宋体"/>
                        <a:ea typeface="+mn-ea"/>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marL="0" algn="ctr" defTabSz="914400" rtl="0" eaLnBrk="1" latinLnBrk="0" hangingPunct="1">
                        <a:spcAft>
                          <a:spcPts val="0"/>
                        </a:spcAft>
                      </a:pPr>
                      <a:r>
                        <a:rPr lang="en-US" sz="1100" b="1" kern="500" spc="-10" dirty="0">
                          <a:solidFill>
                            <a:srgbClr val="1F497D"/>
                          </a:solidFill>
                          <a:latin typeface="宋体"/>
                          <a:ea typeface="宋体"/>
                          <a:cs typeface="Times New Roman"/>
                        </a:rPr>
                        <a:t>100W</a:t>
                      </a:r>
                      <a:endParaRPr lang="zh-CN" sz="1100" b="1" kern="500" spc="-10" dirty="0">
                        <a:solidFill>
                          <a:srgbClr val="1F497D"/>
                        </a:solidFill>
                        <a:latin typeface="宋体"/>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 18.0V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21.6V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5.56A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5.89A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extLst>
                  <a:ext uri="{0D108BD9-81ED-4DB2-BD59-A6C34878D82A}">
                    <a16:rowId xmlns:a16="http://schemas.microsoft.com/office/drawing/2014/main" val="10004"/>
                  </a:ext>
                </a:extLst>
              </a:tr>
              <a:tr h="40004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500" spc="-10" dirty="0">
                          <a:solidFill>
                            <a:srgbClr val="1F497D"/>
                          </a:solidFill>
                          <a:latin typeface="宋体"/>
                          <a:ea typeface="+mn-ea"/>
                          <a:cs typeface="Times New Roman"/>
                        </a:rPr>
                        <a:t>1050*540*3MM</a:t>
                      </a:r>
                      <a:endParaRPr lang="zh-CN" altLang="zh-CN" sz="1100" b="1" kern="500" spc="-10" dirty="0">
                        <a:solidFill>
                          <a:srgbClr val="1F497D"/>
                        </a:solidFill>
                        <a:latin typeface="宋体"/>
                        <a:ea typeface="+mn-ea"/>
                        <a:cs typeface="Times New Roman"/>
                      </a:endParaRPr>
                    </a:p>
                  </a:txBody>
                  <a:tcPr marL="64212" marR="64212" marT="0" marB="0" anchor="ctr">
                    <a:lnL>
                      <a:noFill/>
                    </a:lnL>
                    <a:lnR>
                      <a:noFill/>
                    </a:lnR>
                    <a:lnT>
                      <a:noFill/>
                    </a:lnT>
                    <a:lnB>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500" spc="-10" dirty="0">
                          <a:solidFill>
                            <a:srgbClr val="1F497D"/>
                          </a:solidFill>
                          <a:latin typeface="宋体"/>
                          <a:ea typeface="+mn-ea"/>
                          <a:cs typeface="Times New Roman"/>
                        </a:rPr>
                        <a:t>TYL-ETPV090</a:t>
                      </a:r>
                      <a:endParaRPr lang="zh-CN" altLang="zh-CN" sz="1100" b="1" kern="500" spc="-10" dirty="0">
                        <a:solidFill>
                          <a:srgbClr val="1F497D"/>
                        </a:solidFill>
                        <a:latin typeface="宋体"/>
                        <a:ea typeface="+mn-ea"/>
                        <a:cs typeface="Times New Roman"/>
                      </a:endParaRPr>
                    </a:p>
                  </a:txBody>
                  <a:tcPr marL="64212" marR="64212" marT="0" marB="0" anchor="ctr">
                    <a:lnL>
                      <a:noFill/>
                    </a:lnL>
                    <a:lnR>
                      <a:noFill/>
                    </a:lnR>
                    <a:lnT>
                      <a:noFill/>
                    </a:lnT>
                    <a:lnB>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500" spc="-10" dirty="0">
                          <a:solidFill>
                            <a:srgbClr val="1F497D"/>
                          </a:solidFill>
                          <a:latin typeface="宋体"/>
                          <a:ea typeface="+mn-ea"/>
                          <a:cs typeface="Times New Roman"/>
                        </a:rPr>
                        <a:t>90W</a:t>
                      </a:r>
                      <a:endParaRPr lang="zh-CN" altLang="zh-CN" sz="1100" b="1" kern="500" spc="-10" dirty="0">
                        <a:solidFill>
                          <a:srgbClr val="1F497D"/>
                        </a:solidFill>
                        <a:latin typeface="宋体"/>
                        <a:ea typeface="+mn-ea"/>
                        <a:cs typeface="Times New Roman"/>
                      </a:endParaRPr>
                    </a:p>
                  </a:txBody>
                  <a:tcPr marL="64212" marR="64212" marT="0" marB="0" anchor="ctr">
                    <a:lnL>
                      <a:noFill/>
                    </a:lnL>
                    <a:lnR>
                      <a:noFill/>
                    </a:lnR>
                    <a:lnT>
                      <a:noFill/>
                    </a:lnT>
                    <a:lnB>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500" spc="-10" dirty="0">
                          <a:solidFill>
                            <a:srgbClr val="1F497D"/>
                          </a:solidFill>
                          <a:latin typeface="宋体"/>
                          <a:ea typeface="+mn-ea"/>
                          <a:cs typeface="Times New Roman"/>
                        </a:rPr>
                        <a:t>16.0V</a:t>
                      </a:r>
                      <a:endParaRPr lang="zh-CN" altLang="zh-CN" sz="1100" b="1" kern="500" spc="-10" dirty="0">
                        <a:solidFill>
                          <a:srgbClr val="1F497D"/>
                        </a:solidFill>
                        <a:latin typeface="宋体"/>
                        <a:ea typeface="+mn-ea"/>
                        <a:cs typeface="Times New Roman"/>
                      </a:endParaRPr>
                    </a:p>
                  </a:txBody>
                  <a:tcPr marL="64212" marR="64212" marT="0" marB="0" anchor="ctr">
                    <a:lnL>
                      <a:noFill/>
                    </a:lnL>
                    <a:lnR>
                      <a:noFill/>
                    </a:lnR>
                    <a:lnT>
                      <a:noFill/>
                    </a:lnT>
                    <a:lnB>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500" spc="-10" dirty="0">
                          <a:solidFill>
                            <a:srgbClr val="1F497D"/>
                          </a:solidFill>
                          <a:latin typeface="宋体"/>
                          <a:ea typeface="+mn-ea"/>
                          <a:cs typeface="Times New Roman"/>
                        </a:rPr>
                        <a:t>19.2V</a:t>
                      </a:r>
                      <a:endParaRPr lang="zh-CN" altLang="zh-CN" sz="1100" b="1" kern="500" spc="-10" dirty="0">
                        <a:solidFill>
                          <a:srgbClr val="1F497D"/>
                        </a:solidFill>
                        <a:latin typeface="宋体"/>
                        <a:ea typeface="+mn-ea"/>
                        <a:cs typeface="Times New Roman"/>
                      </a:endParaRPr>
                    </a:p>
                  </a:txBody>
                  <a:tcPr marL="64212" marR="64212" marT="0" marB="0" anchor="ctr">
                    <a:lnL>
                      <a:noFill/>
                    </a:lnL>
                    <a:lnR>
                      <a:noFill/>
                    </a:lnR>
                    <a:lnT>
                      <a:noFill/>
                    </a:lnT>
                    <a:lnB>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500" spc="-10" dirty="0">
                          <a:solidFill>
                            <a:srgbClr val="1F497D"/>
                          </a:solidFill>
                          <a:latin typeface="宋体"/>
                          <a:ea typeface="+mn-ea"/>
                          <a:cs typeface="Times New Roman"/>
                        </a:rPr>
                        <a:t>5.63A</a:t>
                      </a:r>
                      <a:endParaRPr lang="zh-CN" altLang="zh-CN" sz="1100" b="1" kern="500" spc="-10" dirty="0">
                        <a:solidFill>
                          <a:srgbClr val="1F497D"/>
                        </a:solidFill>
                        <a:latin typeface="宋体"/>
                        <a:ea typeface="+mn-ea"/>
                        <a:cs typeface="Times New Roman"/>
                      </a:endParaRPr>
                    </a:p>
                  </a:txBody>
                  <a:tcPr marL="64212" marR="64212" marT="0" marB="0" anchor="ctr">
                    <a:lnL>
                      <a:noFill/>
                    </a:lnL>
                    <a:lnR>
                      <a:noFill/>
                    </a:lnR>
                    <a:lnT>
                      <a:noFill/>
                    </a:lnT>
                    <a:lnB>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500" spc="-10" dirty="0">
                          <a:solidFill>
                            <a:srgbClr val="1F497D"/>
                          </a:solidFill>
                          <a:latin typeface="宋体"/>
                          <a:ea typeface="+mn-ea"/>
                          <a:cs typeface="Times New Roman"/>
                        </a:rPr>
                        <a:t>6.13A</a:t>
                      </a:r>
                      <a:endParaRPr lang="zh-CN" altLang="zh-CN" sz="1100" b="1" kern="500" spc="-10" dirty="0">
                        <a:solidFill>
                          <a:srgbClr val="1F497D"/>
                        </a:solidFill>
                        <a:latin typeface="宋体"/>
                        <a:ea typeface="+mn-ea"/>
                        <a:cs typeface="Times New Roman"/>
                      </a:endParaRPr>
                    </a:p>
                  </a:txBody>
                  <a:tcPr marL="64212" marR="64212" marT="0" marB="0" anchor="ctr">
                    <a:lnL>
                      <a:noFill/>
                    </a:lnL>
                    <a:lnR>
                      <a:noFill/>
                    </a:lnR>
                    <a:lnT>
                      <a:noFill/>
                    </a:lnT>
                    <a:lnB>
                      <a:noFill/>
                    </a:lnB>
                  </a:tcPr>
                </a:tc>
                <a:extLst>
                  <a:ext uri="{0D108BD9-81ED-4DB2-BD59-A6C34878D82A}">
                    <a16:rowId xmlns:a16="http://schemas.microsoft.com/office/drawing/2014/main" val="10005"/>
                  </a:ext>
                </a:extLst>
              </a:tr>
              <a:tr h="4247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500" spc="-10" dirty="0">
                          <a:solidFill>
                            <a:srgbClr val="1F497D"/>
                          </a:solidFill>
                          <a:latin typeface="宋体"/>
                          <a:ea typeface="+mn-ea"/>
                          <a:cs typeface="Times New Roman"/>
                        </a:rPr>
                        <a:t>830*510*3MM</a:t>
                      </a:r>
                      <a:endParaRPr lang="zh-CN" altLang="zh-CN" sz="1100" b="1" kern="500" spc="-10" dirty="0">
                        <a:solidFill>
                          <a:srgbClr val="1F497D"/>
                        </a:solidFill>
                        <a:latin typeface="宋体"/>
                        <a:ea typeface="+mn-ea"/>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500" spc="-10" dirty="0">
                          <a:solidFill>
                            <a:srgbClr val="1F497D"/>
                          </a:solidFill>
                          <a:latin typeface="宋体"/>
                          <a:ea typeface="+mn-ea"/>
                          <a:cs typeface="Times New Roman"/>
                        </a:rPr>
                        <a:t>TYL-ETPV075</a:t>
                      </a:r>
                    </a:p>
                  </a:txBody>
                  <a:tcPr marL="64212" marR="64212" marT="0" marB="0" anchor="ctr">
                    <a:lnL>
                      <a:noFill/>
                    </a:lnL>
                    <a:lnR>
                      <a:noFill/>
                    </a:lnR>
                    <a:lnT>
                      <a:noFill/>
                    </a:lnT>
                    <a:lnB>
                      <a:noFill/>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500" spc="-10" dirty="0">
                          <a:solidFill>
                            <a:srgbClr val="1F497D"/>
                          </a:solidFill>
                          <a:latin typeface="宋体"/>
                          <a:ea typeface="+mn-ea"/>
                          <a:cs typeface="Times New Roman"/>
                        </a:rPr>
                        <a:t>75W</a:t>
                      </a:r>
                      <a:endParaRPr lang="zh-CN" altLang="zh-CN" sz="1100" b="1" kern="500" spc="-10" dirty="0">
                        <a:solidFill>
                          <a:srgbClr val="1F497D"/>
                        </a:solidFill>
                        <a:latin typeface="宋体"/>
                        <a:ea typeface="+mn-ea"/>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500" spc="-10" dirty="0">
                          <a:solidFill>
                            <a:srgbClr val="1F497D"/>
                          </a:solidFill>
                          <a:latin typeface="宋体"/>
                          <a:ea typeface="+mn-ea"/>
                          <a:cs typeface="Times New Roman"/>
                        </a:rPr>
                        <a:t>18.0V</a:t>
                      </a:r>
                      <a:endParaRPr lang="zh-CN" altLang="zh-CN" sz="1100" b="1" kern="500" spc="-10" dirty="0">
                        <a:solidFill>
                          <a:srgbClr val="1F497D"/>
                        </a:solidFill>
                        <a:latin typeface="宋体"/>
                        <a:ea typeface="+mn-ea"/>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500" spc="-10" dirty="0">
                          <a:solidFill>
                            <a:srgbClr val="1F497D"/>
                          </a:solidFill>
                          <a:latin typeface="宋体"/>
                          <a:ea typeface="+mn-ea"/>
                          <a:cs typeface="Times New Roman"/>
                        </a:rPr>
                        <a:t>21.6V</a:t>
                      </a:r>
                      <a:endParaRPr lang="zh-CN" altLang="zh-CN" sz="1100" b="1" kern="500" spc="-10" dirty="0">
                        <a:solidFill>
                          <a:srgbClr val="1F497D"/>
                        </a:solidFill>
                        <a:latin typeface="宋体"/>
                        <a:ea typeface="+mn-ea"/>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500" spc="-10" dirty="0">
                          <a:solidFill>
                            <a:srgbClr val="1F497D"/>
                          </a:solidFill>
                          <a:latin typeface="宋体"/>
                          <a:ea typeface="+mn-ea"/>
                          <a:cs typeface="Times New Roman"/>
                        </a:rPr>
                        <a:t>4.16A</a:t>
                      </a:r>
                      <a:endParaRPr lang="zh-CN" altLang="zh-CN" sz="1100" b="1" kern="500" spc="-10" dirty="0">
                        <a:solidFill>
                          <a:srgbClr val="1F497D"/>
                        </a:solidFill>
                        <a:latin typeface="宋体"/>
                        <a:ea typeface="+mn-ea"/>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500" spc="-10" dirty="0">
                          <a:solidFill>
                            <a:srgbClr val="1F497D"/>
                          </a:solidFill>
                          <a:latin typeface="宋体"/>
                          <a:ea typeface="+mn-ea"/>
                          <a:cs typeface="Times New Roman"/>
                        </a:rPr>
                        <a:t>4.41A</a:t>
                      </a:r>
                      <a:endParaRPr lang="zh-CN" altLang="zh-CN" sz="1100" b="1" kern="500" spc="-10" dirty="0">
                        <a:solidFill>
                          <a:srgbClr val="1F497D"/>
                        </a:solidFill>
                        <a:latin typeface="宋体"/>
                        <a:ea typeface="+mn-ea"/>
                        <a:cs typeface="Times New Roman"/>
                      </a:endParaRPr>
                    </a:p>
                  </a:txBody>
                  <a:tcPr marL="64212" marR="64212" marT="0" marB="0" anchor="ctr">
                    <a:lnL>
                      <a:noFill/>
                    </a:lnL>
                    <a:lnR>
                      <a:noFill/>
                    </a:lnR>
                    <a:lnT>
                      <a:noFill/>
                    </a:lnT>
                    <a:lnB>
                      <a:noFill/>
                    </a:lnB>
                    <a:solidFill>
                      <a:schemeClr val="tx2">
                        <a:lumMod val="20000"/>
                        <a:lumOff val="80000"/>
                      </a:schemeClr>
                    </a:solidFill>
                  </a:tcPr>
                </a:tc>
                <a:extLst>
                  <a:ext uri="{0D108BD9-81ED-4DB2-BD59-A6C34878D82A}">
                    <a16:rowId xmlns:a16="http://schemas.microsoft.com/office/drawing/2014/main" val="10006"/>
                  </a:ext>
                </a:extLst>
              </a:tr>
              <a:tr h="3753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500" spc="-10" dirty="0">
                          <a:solidFill>
                            <a:srgbClr val="1F497D"/>
                          </a:solidFill>
                          <a:latin typeface="宋体"/>
                          <a:ea typeface="宋体"/>
                          <a:cs typeface="Times New Roman"/>
                        </a:rPr>
                        <a:t>630*540*3MM</a:t>
                      </a:r>
                      <a:endParaRPr lang="zh-CN" altLang="zh-CN" sz="1100" b="1" kern="500" spc="-10" dirty="0">
                        <a:solidFill>
                          <a:srgbClr val="1F497D"/>
                        </a:solidFill>
                        <a:latin typeface="宋体"/>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altLang="zh-CN" sz="1100" b="1" kern="500" spc="-10" dirty="0">
                          <a:solidFill>
                            <a:srgbClr val="1F497D"/>
                          </a:solidFill>
                          <a:latin typeface="宋体"/>
                          <a:ea typeface="宋体"/>
                          <a:cs typeface="Times New Roman"/>
                        </a:rPr>
                        <a:t>TYL-ETPV050</a:t>
                      </a:r>
                      <a:endParaRPr lang="zh-CN" altLang="zh-CN" sz="1100" b="1" kern="500" spc="-10" dirty="0">
                        <a:solidFill>
                          <a:srgbClr val="1F497D"/>
                        </a:solidFill>
                        <a:latin typeface="宋体"/>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altLang="zh-CN" sz="1100" b="1" kern="500" spc="-10" dirty="0">
                          <a:solidFill>
                            <a:srgbClr val="1F497D"/>
                          </a:solidFill>
                          <a:latin typeface="宋体"/>
                          <a:ea typeface="宋体"/>
                          <a:cs typeface="Times New Roman"/>
                        </a:rPr>
                        <a:t>50W</a:t>
                      </a:r>
                      <a:endParaRPr lang="zh-CN" altLang="zh-CN" sz="1100" b="1" kern="500" spc="-10" dirty="0">
                        <a:solidFill>
                          <a:srgbClr val="1F497D"/>
                        </a:solidFill>
                        <a:latin typeface="宋体"/>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altLang="zh-CN" sz="1100" b="1" kern="500" spc="-10" dirty="0">
                          <a:solidFill>
                            <a:srgbClr val="1F497D"/>
                          </a:solidFill>
                          <a:latin typeface="宋体"/>
                          <a:ea typeface="宋体"/>
                          <a:cs typeface="Times New Roman"/>
                        </a:rPr>
                        <a:t>18.0V</a:t>
                      </a:r>
                      <a:endParaRPr lang="zh-CN" altLang="zh-CN" sz="1100" b="1" kern="500" spc="-10" dirty="0">
                        <a:solidFill>
                          <a:srgbClr val="1F497D"/>
                        </a:solidFill>
                        <a:latin typeface="宋体"/>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altLang="zh-CN" sz="1100" b="1" kern="500" spc="-10" dirty="0">
                          <a:solidFill>
                            <a:srgbClr val="1F497D"/>
                          </a:solidFill>
                          <a:latin typeface="宋体"/>
                          <a:ea typeface="宋体"/>
                          <a:cs typeface="Times New Roman"/>
                        </a:rPr>
                        <a:t>21.6V</a:t>
                      </a:r>
                      <a:endParaRPr lang="zh-CN" altLang="zh-CN" sz="1100" b="1" kern="500" spc="-10" dirty="0">
                        <a:solidFill>
                          <a:srgbClr val="1F497D"/>
                        </a:solidFill>
                        <a:latin typeface="宋体"/>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altLang="zh-CN" sz="1100" b="1" kern="500" spc="-10" dirty="0">
                          <a:solidFill>
                            <a:srgbClr val="1F497D"/>
                          </a:solidFill>
                          <a:latin typeface="宋体"/>
                          <a:ea typeface="宋体"/>
                          <a:cs typeface="Times New Roman"/>
                        </a:rPr>
                        <a:t>2.77A</a:t>
                      </a:r>
                      <a:endParaRPr lang="zh-CN" altLang="zh-CN" sz="1100" b="1" kern="500" spc="-10" dirty="0">
                        <a:solidFill>
                          <a:srgbClr val="1F497D"/>
                        </a:solidFill>
                        <a:latin typeface="宋体"/>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altLang="zh-CN" sz="1100" b="1" kern="500" spc="-10" dirty="0">
                          <a:solidFill>
                            <a:srgbClr val="1F497D"/>
                          </a:solidFill>
                          <a:latin typeface="宋体"/>
                          <a:ea typeface="宋体"/>
                          <a:cs typeface="Times New Roman"/>
                        </a:rPr>
                        <a:t>2.99A</a:t>
                      </a:r>
                      <a:endParaRPr lang="zh-CN" altLang="en-US" sz="1100" b="1" kern="500" spc="-10" dirty="0">
                        <a:solidFill>
                          <a:srgbClr val="1F497D"/>
                        </a:solidFill>
                        <a:latin typeface="宋体"/>
                        <a:ea typeface="宋体"/>
                        <a:cs typeface="Times New Roman"/>
                      </a:endParaRPr>
                    </a:p>
                  </a:txBody>
                  <a:tcPr marL="64212" marR="64212" marT="0" marB="0" anchor="ctr">
                    <a:lnL>
                      <a:noFill/>
                    </a:lnL>
                    <a:lnR>
                      <a:noFill/>
                    </a:lnR>
                    <a:lnT>
                      <a:noFill/>
                    </a:lnT>
                    <a:lnB>
                      <a:noFill/>
                    </a:lnB>
                  </a:tcPr>
                </a:tc>
                <a:extLst>
                  <a:ext uri="{0D108BD9-81ED-4DB2-BD59-A6C34878D82A}">
                    <a16:rowId xmlns:a16="http://schemas.microsoft.com/office/drawing/2014/main" val="10007"/>
                  </a:ext>
                </a:extLst>
              </a:tr>
              <a:tr h="40004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500" spc="-10" dirty="0">
                          <a:solidFill>
                            <a:srgbClr val="1F497D"/>
                          </a:solidFill>
                          <a:latin typeface="宋体"/>
                          <a:ea typeface="+mn-ea"/>
                          <a:cs typeface="Times New Roman"/>
                        </a:rPr>
                        <a:t>570*410*3MM</a:t>
                      </a:r>
                      <a:endParaRPr lang="zh-CN" altLang="zh-CN" sz="1100" b="1" kern="500" spc="-10" dirty="0">
                        <a:solidFill>
                          <a:srgbClr val="1F497D"/>
                        </a:solidFill>
                        <a:latin typeface="宋体"/>
                        <a:ea typeface="+mn-ea"/>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500" spc="-10" dirty="0">
                          <a:solidFill>
                            <a:srgbClr val="1F497D"/>
                          </a:solidFill>
                          <a:latin typeface="宋体"/>
                          <a:ea typeface="+mn-ea"/>
                          <a:cs typeface="Times New Roman"/>
                        </a:rPr>
                        <a:t>TYL-ETPV030</a:t>
                      </a:r>
                      <a:endParaRPr lang="zh-CN" altLang="zh-CN" sz="1100" b="1" kern="500" spc="-10" dirty="0">
                        <a:solidFill>
                          <a:srgbClr val="1F497D"/>
                        </a:solidFill>
                        <a:latin typeface="宋体"/>
                        <a:ea typeface="+mn-ea"/>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500" spc="-10" dirty="0">
                          <a:solidFill>
                            <a:srgbClr val="1F497D"/>
                          </a:solidFill>
                          <a:latin typeface="宋体"/>
                          <a:ea typeface="+mn-ea"/>
                          <a:cs typeface="Times New Roman"/>
                        </a:rPr>
                        <a:t>30W</a:t>
                      </a:r>
                      <a:endParaRPr lang="zh-CN" altLang="zh-CN" sz="1100" b="1" kern="500" spc="-10" dirty="0">
                        <a:solidFill>
                          <a:srgbClr val="1F497D"/>
                        </a:solidFill>
                        <a:latin typeface="宋体"/>
                        <a:ea typeface="+mn-ea"/>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500" spc="-10" dirty="0">
                          <a:solidFill>
                            <a:srgbClr val="1F497D"/>
                          </a:solidFill>
                          <a:latin typeface="宋体"/>
                          <a:ea typeface="+mn-ea"/>
                          <a:cs typeface="Times New Roman"/>
                        </a:rPr>
                        <a:t>18.0V</a:t>
                      </a:r>
                      <a:endParaRPr lang="zh-CN" altLang="zh-CN" sz="1100" b="1" kern="500" spc="-10" dirty="0">
                        <a:solidFill>
                          <a:srgbClr val="1F497D"/>
                        </a:solidFill>
                        <a:latin typeface="宋体"/>
                        <a:ea typeface="+mn-ea"/>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500" spc="-10" dirty="0">
                          <a:solidFill>
                            <a:srgbClr val="1F497D"/>
                          </a:solidFill>
                          <a:latin typeface="宋体"/>
                          <a:ea typeface="+mn-ea"/>
                          <a:cs typeface="Times New Roman"/>
                        </a:rPr>
                        <a:t>21.6V</a:t>
                      </a:r>
                      <a:endParaRPr lang="zh-CN" altLang="zh-CN" sz="1100" b="1" kern="500" spc="-10" dirty="0">
                        <a:solidFill>
                          <a:srgbClr val="1F497D"/>
                        </a:solidFill>
                        <a:latin typeface="宋体"/>
                        <a:ea typeface="+mn-ea"/>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500" spc="-10" dirty="0">
                          <a:solidFill>
                            <a:srgbClr val="1F497D"/>
                          </a:solidFill>
                          <a:latin typeface="宋体"/>
                          <a:ea typeface="+mn-ea"/>
                          <a:cs typeface="Times New Roman"/>
                        </a:rPr>
                        <a:t>1.66A</a:t>
                      </a:r>
                      <a:endParaRPr lang="zh-CN" altLang="zh-CN" sz="1100" b="1" kern="500" spc="-10" dirty="0">
                        <a:solidFill>
                          <a:srgbClr val="1F497D"/>
                        </a:solidFill>
                        <a:latin typeface="宋体"/>
                        <a:ea typeface="+mn-ea"/>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500" spc="-10" dirty="0">
                          <a:solidFill>
                            <a:srgbClr val="1F497D"/>
                          </a:solidFill>
                          <a:latin typeface="宋体"/>
                          <a:ea typeface="+mn-ea"/>
                          <a:cs typeface="Times New Roman"/>
                        </a:rPr>
                        <a:t>1.79A</a:t>
                      </a:r>
                      <a:endParaRPr lang="zh-CN" altLang="zh-CN" sz="1100" b="1" kern="500" spc="-10" dirty="0">
                        <a:solidFill>
                          <a:srgbClr val="1F497D"/>
                        </a:solidFill>
                        <a:latin typeface="宋体"/>
                        <a:ea typeface="+mn-ea"/>
                        <a:cs typeface="Times New Roman"/>
                      </a:endParaRPr>
                    </a:p>
                  </a:txBody>
                  <a:tcPr marL="64212" marR="64212" marT="0" marB="0" anchor="ctr">
                    <a:lnL>
                      <a:noFill/>
                    </a:lnL>
                    <a:lnR>
                      <a:noFill/>
                    </a:lnR>
                    <a:lnT>
                      <a:noFill/>
                    </a:lnT>
                    <a:lnB>
                      <a:noFill/>
                    </a:lnB>
                    <a:solidFill>
                      <a:schemeClr val="tx2">
                        <a:lumMod val="20000"/>
                        <a:lumOff val="80000"/>
                      </a:schemeClr>
                    </a:solidFill>
                  </a:tcPr>
                </a:tc>
                <a:extLst>
                  <a:ext uri="{0D108BD9-81ED-4DB2-BD59-A6C34878D82A}">
                    <a16:rowId xmlns:a16="http://schemas.microsoft.com/office/drawing/2014/main" val="10008"/>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Effect transition="in" filter="fade">
                                      <p:cBhvr>
                                        <p:cTn id="9"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5" name="Picture 7"/>
          <p:cNvPicPr>
            <a:picLocks noChangeAspect="1" noChangeArrowheads="1"/>
          </p:cNvPicPr>
          <p:nvPr/>
        </p:nvPicPr>
        <p:blipFill>
          <a:blip r:embed="rId2" cstate="print"/>
          <a:srcRect/>
          <a:stretch>
            <a:fillRect/>
          </a:stretch>
        </p:blipFill>
        <p:spPr bwMode="auto">
          <a:xfrm>
            <a:off x="6300192" y="421428"/>
            <a:ext cx="2638367" cy="2431508"/>
          </a:xfrm>
          <a:prstGeom prst="rect">
            <a:avLst/>
          </a:prstGeom>
          <a:noFill/>
          <a:ln w="9525">
            <a:noFill/>
            <a:miter lim="800000"/>
            <a:headEnd/>
            <a:tailEnd/>
          </a:ln>
        </p:spPr>
      </p:pic>
      <p:sp>
        <p:nvSpPr>
          <p:cNvPr id="9" name="TextBox 8"/>
          <p:cNvSpPr txBox="1"/>
          <p:nvPr/>
        </p:nvSpPr>
        <p:spPr>
          <a:xfrm>
            <a:off x="395536" y="188640"/>
            <a:ext cx="2880320" cy="461665"/>
          </a:xfrm>
          <a:prstGeom prst="rect">
            <a:avLst/>
          </a:prstGeom>
          <a:noFill/>
        </p:spPr>
        <p:txBody>
          <a:bodyPr wrap="square" rtlCol="0">
            <a:spAutoFit/>
          </a:bodyPr>
          <a:lstStyle/>
          <a:p>
            <a:r>
              <a:rPr lang="en-US" altLang="zh-CN" sz="2400" u="sng" dirty="0">
                <a:solidFill>
                  <a:schemeClr val="accent1"/>
                </a:solidFill>
              </a:rPr>
              <a:t>TYL-ETPV150</a:t>
            </a:r>
            <a:endParaRPr lang="zh-CN" altLang="en-US" sz="2400" u="sng" dirty="0">
              <a:solidFill>
                <a:schemeClr val="accent1"/>
              </a:solidFill>
            </a:endParaRPr>
          </a:p>
        </p:txBody>
      </p:sp>
      <p:pic>
        <p:nvPicPr>
          <p:cNvPr id="32778" name="Picture 10"/>
          <p:cNvPicPr>
            <a:picLocks noChangeAspect="1" noChangeArrowheads="1"/>
          </p:cNvPicPr>
          <p:nvPr/>
        </p:nvPicPr>
        <p:blipFill>
          <a:blip r:embed="rId3" cstate="print"/>
          <a:srcRect/>
          <a:stretch>
            <a:fillRect/>
          </a:stretch>
        </p:blipFill>
        <p:spPr bwMode="auto">
          <a:xfrm>
            <a:off x="323528" y="3789040"/>
            <a:ext cx="3168813" cy="2627759"/>
          </a:xfrm>
          <a:prstGeom prst="rect">
            <a:avLst/>
          </a:prstGeom>
          <a:noFill/>
          <a:ln w="9525">
            <a:noFill/>
            <a:miter lim="800000"/>
            <a:headEnd/>
            <a:tailEnd/>
          </a:ln>
        </p:spPr>
      </p:pic>
      <p:sp>
        <p:nvSpPr>
          <p:cNvPr id="13" name="TextBox 12"/>
          <p:cNvSpPr txBox="1"/>
          <p:nvPr/>
        </p:nvSpPr>
        <p:spPr>
          <a:xfrm>
            <a:off x="467544" y="3284984"/>
            <a:ext cx="2808312" cy="461665"/>
          </a:xfrm>
          <a:prstGeom prst="rect">
            <a:avLst/>
          </a:prstGeom>
          <a:noFill/>
        </p:spPr>
        <p:txBody>
          <a:bodyPr wrap="square" rtlCol="0">
            <a:spAutoFit/>
          </a:bodyPr>
          <a:lstStyle/>
          <a:p>
            <a:r>
              <a:rPr lang="en-US" altLang="zh-CN" sz="2400" u="sng" dirty="0">
                <a:solidFill>
                  <a:schemeClr val="accent1"/>
                </a:solidFill>
              </a:rPr>
              <a:t>TYL-ETPV200</a:t>
            </a:r>
            <a:endParaRPr lang="zh-CN" altLang="en-US" sz="2400" u="sng" dirty="0">
              <a:solidFill>
                <a:schemeClr val="accent1"/>
              </a:solidFill>
            </a:endParaRPr>
          </a:p>
        </p:txBody>
      </p:sp>
      <p:sp>
        <p:nvSpPr>
          <p:cNvPr id="10" name="TextBox 9"/>
          <p:cNvSpPr txBox="1"/>
          <p:nvPr/>
        </p:nvSpPr>
        <p:spPr>
          <a:xfrm>
            <a:off x="467544" y="692696"/>
            <a:ext cx="3600400" cy="2308324"/>
          </a:xfrm>
          <a:prstGeom prst="rect">
            <a:avLst/>
          </a:prstGeom>
          <a:noFill/>
        </p:spPr>
        <p:txBody>
          <a:bodyPr wrap="square" rtlCol="0">
            <a:spAutoFit/>
          </a:bodyPr>
          <a:lstStyle/>
          <a:p>
            <a:r>
              <a:rPr lang="en-US" altLang="zh-CN" dirty="0"/>
              <a:t>Quick Details</a:t>
            </a:r>
          </a:p>
          <a:p>
            <a:endParaRPr lang="en-US" altLang="zh-CN" sz="1400" dirty="0"/>
          </a:p>
          <a:p>
            <a:r>
              <a:rPr lang="en-US" altLang="zh-CN" sz="1400" dirty="0"/>
              <a:t>Place of Origin:     Guangdong, China </a:t>
            </a:r>
          </a:p>
          <a:p>
            <a:r>
              <a:rPr lang="en-US" altLang="zh-CN" sz="1400" dirty="0"/>
              <a:t>Model Number:    TYL-ETPV150</a:t>
            </a:r>
          </a:p>
          <a:p>
            <a:r>
              <a:rPr lang="en-US" altLang="zh-CN" sz="1400" dirty="0"/>
              <a:t>Size:                         1480*670*3mm</a:t>
            </a:r>
          </a:p>
          <a:p>
            <a:r>
              <a:rPr lang="en-US" altLang="zh-CN" sz="1400" dirty="0"/>
              <a:t>Certificate:             IEC/ISO/CE</a:t>
            </a:r>
          </a:p>
          <a:p>
            <a:r>
              <a:rPr lang="en-US" altLang="zh-CN" sz="1400" dirty="0"/>
              <a:t>Weight:                   3.3KG</a:t>
            </a:r>
          </a:p>
          <a:p>
            <a:r>
              <a:rPr lang="en-US" altLang="zh-CN" sz="1400" dirty="0"/>
              <a:t>Frame Color:          Silvery</a:t>
            </a:r>
          </a:p>
          <a:p>
            <a:r>
              <a:rPr lang="en-US" altLang="zh-CN" sz="1400" dirty="0"/>
              <a:t>Maximum Power:             150W</a:t>
            </a:r>
          </a:p>
          <a:p>
            <a:r>
              <a:rPr lang="en-US" altLang="zh-CN" sz="1400" dirty="0"/>
              <a:t>Open-circuit Voltage:      22.3V</a:t>
            </a:r>
            <a:endParaRPr lang="zh-CN" altLang="en-US" sz="1400" dirty="0"/>
          </a:p>
        </p:txBody>
      </p:sp>
      <p:sp>
        <p:nvSpPr>
          <p:cNvPr id="11" name="TextBox 10"/>
          <p:cNvSpPr txBox="1"/>
          <p:nvPr/>
        </p:nvSpPr>
        <p:spPr>
          <a:xfrm>
            <a:off x="3851920" y="1196752"/>
            <a:ext cx="3312368" cy="2092881"/>
          </a:xfrm>
          <a:prstGeom prst="rect">
            <a:avLst/>
          </a:prstGeom>
          <a:noFill/>
        </p:spPr>
        <p:txBody>
          <a:bodyPr wrap="square" rtlCol="0">
            <a:spAutoFit/>
          </a:bodyPr>
          <a:lstStyle/>
          <a:p>
            <a:r>
              <a:rPr lang="en-US" altLang="zh-CN" sz="1400" dirty="0"/>
              <a:t>Brand Name:         TYL</a:t>
            </a:r>
          </a:p>
          <a:p>
            <a:r>
              <a:rPr lang="en-US" altLang="zh-CN" sz="1400" dirty="0"/>
              <a:t>Type:                       Flexible</a:t>
            </a:r>
          </a:p>
          <a:p>
            <a:r>
              <a:rPr lang="en-US" altLang="zh-CN" sz="1400" dirty="0"/>
              <a:t>Panel Efficiency:    23.70%</a:t>
            </a:r>
          </a:p>
          <a:p>
            <a:r>
              <a:rPr lang="en-US" altLang="zh-CN" sz="1400" dirty="0"/>
              <a:t>Warranty:               1 Years</a:t>
            </a:r>
          </a:p>
          <a:p>
            <a:r>
              <a:rPr lang="en-US" altLang="zh-CN" sz="1400" dirty="0"/>
              <a:t>OEM Order:           Acceptable</a:t>
            </a:r>
          </a:p>
          <a:p>
            <a:r>
              <a:rPr lang="en-US" altLang="zh-CN" sz="1400" dirty="0"/>
              <a:t>Voltage at </a:t>
            </a:r>
            <a:r>
              <a:rPr lang="en-US" altLang="zh-CN" sz="1400" dirty="0" err="1"/>
              <a:t>Pmax</a:t>
            </a:r>
            <a:r>
              <a:rPr lang="en-US" altLang="zh-CN" sz="1400" dirty="0"/>
              <a:t>:   18.5V</a:t>
            </a:r>
          </a:p>
          <a:p>
            <a:r>
              <a:rPr lang="en-US" altLang="zh-CN" sz="1400" dirty="0"/>
              <a:t>Cells Efficiency:      23.70%</a:t>
            </a:r>
          </a:p>
          <a:p>
            <a:r>
              <a:rPr lang="en-US" altLang="zh-CN" sz="1400" dirty="0"/>
              <a:t>Application:            Camping</a:t>
            </a:r>
          </a:p>
          <a:p>
            <a:endParaRPr lang="zh-CN" altLang="en-US" dirty="0"/>
          </a:p>
        </p:txBody>
      </p:sp>
      <p:sp>
        <p:nvSpPr>
          <p:cNvPr id="12" name="矩形 11"/>
          <p:cNvSpPr/>
          <p:nvPr/>
        </p:nvSpPr>
        <p:spPr>
          <a:xfrm>
            <a:off x="3419872" y="3717032"/>
            <a:ext cx="2952328" cy="2800767"/>
          </a:xfrm>
          <a:prstGeom prst="rect">
            <a:avLst/>
          </a:prstGeom>
        </p:spPr>
        <p:txBody>
          <a:bodyPr wrap="square">
            <a:spAutoFit/>
          </a:bodyPr>
          <a:lstStyle/>
          <a:p>
            <a:r>
              <a:rPr lang="en-US" altLang="zh-CN" dirty="0"/>
              <a:t>Quick Details</a:t>
            </a:r>
          </a:p>
          <a:p>
            <a:endParaRPr lang="en-US" altLang="zh-CN" dirty="0"/>
          </a:p>
          <a:p>
            <a:r>
              <a:rPr lang="en-US" altLang="zh-CN" sz="1400" dirty="0"/>
              <a:t>Place of Origin:     Guangdong, China </a:t>
            </a:r>
          </a:p>
          <a:p>
            <a:r>
              <a:rPr lang="en-US" altLang="zh-CN" sz="1400" dirty="0"/>
              <a:t>Model Number:    TYL-ETPV200</a:t>
            </a:r>
          </a:p>
          <a:p>
            <a:r>
              <a:rPr lang="en-US" altLang="zh-CN" sz="1400" dirty="0"/>
              <a:t>Size:                        1580*808*3mm</a:t>
            </a:r>
          </a:p>
          <a:p>
            <a:r>
              <a:rPr lang="en-US" altLang="zh-CN" sz="1400" dirty="0"/>
              <a:t>Certificate:             ISO/CE</a:t>
            </a:r>
          </a:p>
          <a:p>
            <a:r>
              <a:rPr lang="en-US" altLang="zh-CN" sz="1400" dirty="0"/>
              <a:t>Product Name:      Flexible Solar Panel</a:t>
            </a:r>
          </a:p>
          <a:p>
            <a:r>
              <a:rPr lang="en-US" altLang="zh-CN" sz="1400" dirty="0"/>
              <a:t>Voltage:                  36V/24V/18V</a:t>
            </a:r>
          </a:p>
          <a:p>
            <a:r>
              <a:rPr lang="en-US" altLang="zh-CN" sz="1400" dirty="0"/>
              <a:t>Solar Cell:               72 cells(6*12)</a:t>
            </a:r>
          </a:p>
          <a:p>
            <a:r>
              <a:rPr lang="en-US" altLang="zh-CN" sz="1400" dirty="0"/>
              <a:t>Open-circuit Voltage:        43.2V</a:t>
            </a:r>
          </a:p>
          <a:p>
            <a:r>
              <a:rPr lang="en-US" altLang="zh-CN" sz="1400" dirty="0"/>
              <a:t>Open-circuit Current :      5.99A</a:t>
            </a:r>
          </a:p>
          <a:p>
            <a:endParaRPr lang="en-US" altLang="zh-CN" sz="1400" dirty="0"/>
          </a:p>
        </p:txBody>
      </p:sp>
      <p:sp>
        <p:nvSpPr>
          <p:cNvPr id="14" name="矩形 13"/>
          <p:cNvSpPr/>
          <p:nvPr/>
        </p:nvSpPr>
        <p:spPr>
          <a:xfrm>
            <a:off x="6407696" y="4293096"/>
            <a:ext cx="2736304" cy="2031325"/>
          </a:xfrm>
          <a:prstGeom prst="rect">
            <a:avLst/>
          </a:prstGeom>
        </p:spPr>
        <p:txBody>
          <a:bodyPr wrap="square">
            <a:spAutoFit/>
          </a:bodyPr>
          <a:lstStyle/>
          <a:p>
            <a:r>
              <a:rPr lang="en-US" altLang="zh-CN" sz="1400" dirty="0"/>
              <a:t>Brand Name:         TYL</a:t>
            </a:r>
          </a:p>
          <a:p>
            <a:r>
              <a:rPr lang="en-US" altLang="zh-CN" sz="1400" dirty="0"/>
              <a:t>Type:                       Flexible</a:t>
            </a:r>
          </a:p>
          <a:p>
            <a:r>
              <a:rPr lang="en-US" altLang="zh-CN" sz="1400" dirty="0"/>
              <a:t>Panel Efficiency:    19.60%</a:t>
            </a:r>
          </a:p>
          <a:p>
            <a:r>
              <a:rPr lang="en-US" altLang="zh-CN" sz="1400" dirty="0"/>
              <a:t>Warranty:               3 Years</a:t>
            </a:r>
          </a:p>
          <a:p>
            <a:r>
              <a:rPr lang="en-US" altLang="zh-CN" sz="1400" dirty="0"/>
              <a:t>Power:                    200W</a:t>
            </a:r>
          </a:p>
          <a:p>
            <a:r>
              <a:rPr lang="en-US" altLang="zh-CN" sz="1400" dirty="0"/>
              <a:t>Weight:                   5.6KG</a:t>
            </a:r>
          </a:p>
          <a:p>
            <a:r>
              <a:rPr lang="en-US" altLang="zh-CN" sz="1400" dirty="0"/>
              <a:t>System Voltage:     600V</a:t>
            </a:r>
          </a:p>
          <a:p>
            <a:r>
              <a:rPr lang="en-US" altLang="zh-CN" sz="1400" dirty="0"/>
              <a:t>Frame:                    Aluminum Alloy</a:t>
            </a:r>
          </a:p>
          <a:p>
            <a:endParaRPr lang="zh-CN" altLang="en-US" sz="1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QQ图片20210111163359.jpg"/>
          <p:cNvPicPr>
            <a:picLocks noChangeAspect="1" noChangeArrowheads="1"/>
          </p:cNvPicPr>
          <p:nvPr/>
        </p:nvPicPr>
        <p:blipFill>
          <a:blip r:embed="rId2" cstate="print"/>
          <a:srcRect/>
          <a:stretch>
            <a:fillRect/>
          </a:stretch>
        </p:blipFill>
        <p:spPr bwMode="auto">
          <a:xfrm>
            <a:off x="0" y="1268760"/>
            <a:ext cx="9144000" cy="2286000"/>
          </a:xfrm>
          <a:prstGeom prst="rect">
            <a:avLst/>
          </a:prstGeom>
          <a:noFill/>
        </p:spPr>
      </p:pic>
      <p:sp>
        <p:nvSpPr>
          <p:cNvPr id="3" name="TextBox 2"/>
          <p:cNvSpPr txBox="1"/>
          <p:nvPr/>
        </p:nvSpPr>
        <p:spPr>
          <a:xfrm>
            <a:off x="2915816" y="188640"/>
            <a:ext cx="3185487" cy="923330"/>
          </a:xfrm>
          <a:prstGeom prst="rect">
            <a:avLst/>
          </a:prstGeom>
          <a:noFill/>
        </p:spPr>
        <p:txBody>
          <a:bodyPr wrap="none" rtlCol="0">
            <a:spAutoFit/>
          </a:bodyPr>
          <a:lstStyle/>
          <a:p>
            <a:r>
              <a:rPr lang="en-US" altLang="zh-CN" sz="5400" b="1" dirty="0">
                <a:solidFill>
                  <a:schemeClr val="tx2">
                    <a:lumMod val="60000"/>
                    <a:lumOff val="40000"/>
                  </a:schemeClr>
                </a:solidFill>
                <a:latin typeface="Times New Roman" pitchFamily="18" charset="0"/>
                <a:cs typeface="Times New Roman" pitchFamily="18" charset="0"/>
              </a:rPr>
              <a:t>Catalogue</a:t>
            </a:r>
            <a:endParaRPr lang="zh-CN" altLang="en-US" sz="5400" b="1" dirty="0">
              <a:solidFill>
                <a:schemeClr val="tx2">
                  <a:lumMod val="60000"/>
                  <a:lumOff val="40000"/>
                </a:schemeClr>
              </a:solidFill>
              <a:latin typeface="Times New Roman" pitchFamily="18" charset="0"/>
              <a:cs typeface="Times New Roman" pitchFamily="18" charset="0"/>
            </a:endParaRPr>
          </a:p>
        </p:txBody>
      </p:sp>
      <p:grpSp>
        <p:nvGrpSpPr>
          <p:cNvPr id="9" name="线1"/>
          <p:cNvGrpSpPr/>
          <p:nvPr/>
        </p:nvGrpSpPr>
        <p:grpSpPr bwMode="auto">
          <a:xfrm>
            <a:off x="179513" y="3645024"/>
            <a:ext cx="2304256" cy="1354328"/>
            <a:chOff x="0" y="2782070"/>
            <a:chExt cx="2276476" cy="1317625"/>
          </a:xfrm>
          <a:solidFill>
            <a:srgbClr val="494949"/>
          </a:solidFill>
        </p:grpSpPr>
        <p:sp>
          <p:nvSpPr>
            <p:cNvPr id="10" name="Rectangle 95"/>
            <p:cNvSpPr>
              <a:spLocks noChangeArrowheads="1"/>
            </p:cNvSpPr>
            <p:nvPr/>
          </p:nvSpPr>
          <p:spPr bwMode="ltGray">
            <a:xfrm>
              <a:off x="0" y="3394845"/>
              <a:ext cx="1028700" cy="76200"/>
            </a:xfrm>
            <a:prstGeom prst="rect">
              <a:avLst/>
            </a:prstGeom>
            <a:grpFill/>
            <a:ln w="9525">
              <a:noFill/>
              <a:miter lim="800000"/>
            </a:ln>
          </p:spPr>
          <p:txBody>
            <a:bodyPr wrap="none" anchor="ctr"/>
            <a:lstStyle/>
            <a:p>
              <a:endParaRPr lang="zh-CN" altLang="en-US">
                <a:solidFill>
                  <a:schemeClr val="bg1"/>
                </a:solidFill>
                <a:latin typeface="Impact" pitchFamily="34" charset="0"/>
                <a:ea typeface="微软雅黑" pitchFamily="34" charset="-122"/>
              </a:endParaRPr>
            </a:p>
          </p:txBody>
        </p:sp>
        <p:sp>
          <p:nvSpPr>
            <p:cNvPr id="11" name="AutoShape 102"/>
            <p:cNvSpPr>
              <a:spLocks noChangeArrowheads="1"/>
            </p:cNvSpPr>
            <p:nvPr/>
          </p:nvSpPr>
          <p:spPr bwMode="ltGray">
            <a:xfrm flipV="1">
              <a:off x="957263" y="2782070"/>
              <a:ext cx="1319213" cy="131762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16 w 21600"/>
                <a:gd name="T13" fmla="*/ 0 h 21600"/>
                <a:gd name="T14" fmla="*/ 21184 w 21600"/>
                <a:gd name="T15" fmla="*/ 13396 h 21600"/>
              </a:gdLst>
              <a:ahLst/>
              <a:cxnLst>
                <a:cxn ang="T8">
                  <a:pos x="T0" y="T1"/>
                </a:cxn>
                <a:cxn ang="T9">
                  <a:pos x="T2" y="T3"/>
                </a:cxn>
                <a:cxn ang="T10">
                  <a:pos x="T4" y="T5"/>
                </a:cxn>
                <a:cxn ang="T11">
                  <a:pos x="T6" y="T7"/>
                </a:cxn>
              </a:cxnLst>
              <a:rect l="T12" t="T13" r="T14" b="T15"/>
              <a:pathLst>
                <a:path w="21600" h="21600">
                  <a:moveTo>
                    <a:pt x="1213" y="10670"/>
                  </a:moveTo>
                  <a:cubicBezTo>
                    <a:pt x="1284" y="5426"/>
                    <a:pt x="5555" y="1212"/>
                    <a:pt x="10800" y="1213"/>
                  </a:cubicBezTo>
                  <a:cubicBezTo>
                    <a:pt x="16044" y="1213"/>
                    <a:pt x="20315" y="5426"/>
                    <a:pt x="20386" y="10670"/>
                  </a:cubicBezTo>
                  <a:lnTo>
                    <a:pt x="21599" y="10653"/>
                  </a:lnTo>
                  <a:cubicBezTo>
                    <a:pt x="21518" y="4746"/>
                    <a:pt x="16707" y="-1"/>
                    <a:pt x="10799" y="0"/>
                  </a:cubicBezTo>
                  <a:cubicBezTo>
                    <a:pt x="4892" y="0"/>
                    <a:pt x="81" y="4746"/>
                    <a:pt x="0" y="10653"/>
                  </a:cubicBezTo>
                  <a:lnTo>
                    <a:pt x="1213" y="10670"/>
                  </a:lnTo>
                  <a:close/>
                </a:path>
              </a:pathLst>
            </a:custGeom>
            <a:grpFill/>
            <a:ln w="9525">
              <a:noFill/>
              <a:round/>
            </a:ln>
          </p:spPr>
          <p:txBody>
            <a:bodyPr wrap="none" anchor="ctr"/>
            <a:lstStyle/>
            <a:p>
              <a:endParaRPr lang="zh-CN" altLang="en-US">
                <a:solidFill>
                  <a:schemeClr val="bg1"/>
                </a:solidFill>
              </a:endParaRPr>
            </a:p>
          </p:txBody>
        </p:sp>
      </p:grpSp>
      <p:sp>
        <p:nvSpPr>
          <p:cNvPr id="13" name="Oval 19"/>
          <p:cNvSpPr>
            <a:spLocks noChangeArrowheads="1"/>
          </p:cNvSpPr>
          <p:nvPr/>
        </p:nvSpPr>
        <p:spPr bwMode="auto">
          <a:xfrm>
            <a:off x="1331640" y="3861048"/>
            <a:ext cx="1008112" cy="973625"/>
          </a:xfrm>
          <a:prstGeom prst="ellipse">
            <a:avLst/>
          </a:prstGeom>
          <a:solidFill>
            <a:srgbClr val="018CCC"/>
          </a:solidFill>
          <a:ln w="9525">
            <a:noFill/>
            <a:round/>
          </a:ln>
          <a:effectLst/>
        </p:spPr>
        <p:txBody>
          <a:bodyPr anchor="ctr"/>
          <a:lstStyle/>
          <a:p>
            <a:pPr algn="ctr" fontAlgn="auto">
              <a:lnSpc>
                <a:spcPct val="120000"/>
              </a:lnSpc>
              <a:spcBef>
                <a:spcPts val="0"/>
              </a:spcBef>
              <a:spcAft>
                <a:spcPts val="0"/>
              </a:spcAft>
              <a:defRPr/>
            </a:pPr>
            <a:r>
              <a:rPr lang="en-US" altLang="zh-CN" sz="3600" b="1" kern="0" dirty="0">
                <a:solidFill>
                  <a:schemeClr val="bg1"/>
                </a:solidFill>
                <a:latin typeface="Arial" pitchFamily="34" charset="0"/>
                <a:ea typeface="微软雅黑" pitchFamily="34" charset="-122"/>
              </a:rPr>
              <a:t>01</a:t>
            </a:r>
            <a:endParaRPr lang="zh-CN" altLang="en-US" sz="3600" b="1" kern="0" dirty="0">
              <a:solidFill>
                <a:schemeClr val="bg1"/>
              </a:solidFill>
              <a:latin typeface="Arial" pitchFamily="34" charset="0"/>
              <a:ea typeface="微软雅黑" pitchFamily="34" charset="-122"/>
            </a:endParaRPr>
          </a:p>
        </p:txBody>
      </p:sp>
      <p:grpSp>
        <p:nvGrpSpPr>
          <p:cNvPr id="15" name="线2"/>
          <p:cNvGrpSpPr/>
          <p:nvPr/>
        </p:nvGrpSpPr>
        <p:grpSpPr bwMode="auto">
          <a:xfrm>
            <a:off x="2411760" y="3645024"/>
            <a:ext cx="2088232" cy="1426336"/>
            <a:chOff x="2201863" y="2782070"/>
            <a:chExt cx="2036763" cy="1317625"/>
          </a:xfrm>
          <a:solidFill>
            <a:srgbClr val="494949"/>
          </a:solidFill>
        </p:grpSpPr>
        <p:sp>
          <p:nvSpPr>
            <p:cNvPr id="16" name="Rectangle 97"/>
            <p:cNvSpPr>
              <a:spLocks noChangeArrowheads="1"/>
            </p:cNvSpPr>
            <p:nvPr/>
          </p:nvSpPr>
          <p:spPr bwMode="ltGray">
            <a:xfrm>
              <a:off x="2201863" y="3394845"/>
              <a:ext cx="795338" cy="74613"/>
            </a:xfrm>
            <a:prstGeom prst="rect">
              <a:avLst/>
            </a:prstGeom>
            <a:grpFill/>
            <a:ln w="9525">
              <a:noFill/>
              <a:miter lim="800000"/>
            </a:ln>
          </p:spPr>
          <p:txBody>
            <a:bodyPr wrap="none" anchor="ctr"/>
            <a:lstStyle/>
            <a:p>
              <a:endParaRPr lang="zh-CN" altLang="en-US">
                <a:solidFill>
                  <a:schemeClr val="bg1"/>
                </a:solidFill>
                <a:latin typeface="Impact" pitchFamily="34" charset="0"/>
                <a:ea typeface="微软雅黑" pitchFamily="34" charset="-122"/>
              </a:endParaRPr>
            </a:p>
          </p:txBody>
        </p:sp>
        <p:sp>
          <p:nvSpPr>
            <p:cNvPr id="17" name="AutoShape 100"/>
            <p:cNvSpPr>
              <a:spLocks noChangeArrowheads="1"/>
            </p:cNvSpPr>
            <p:nvPr/>
          </p:nvSpPr>
          <p:spPr bwMode="ltGray">
            <a:xfrm>
              <a:off x="2919413" y="2782070"/>
              <a:ext cx="1319213" cy="131762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16 w 21600"/>
                <a:gd name="T13" fmla="*/ 0 h 21600"/>
                <a:gd name="T14" fmla="*/ 21184 w 21600"/>
                <a:gd name="T15" fmla="*/ 13396 h 21600"/>
              </a:gdLst>
              <a:ahLst/>
              <a:cxnLst>
                <a:cxn ang="T8">
                  <a:pos x="T0" y="T1"/>
                </a:cxn>
                <a:cxn ang="T9">
                  <a:pos x="T2" y="T3"/>
                </a:cxn>
                <a:cxn ang="T10">
                  <a:pos x="T4" y="T5"/>
                </a:cxn>
                <a:cxn ang="T11">
                  <a:pos x="T6" y="T7"/>
                </a:cxn>
              </a:cxnLst>
              <a:rect l="T12" t="T13" r="T14" b="T15"/>
              <a:pathLst>
                <a:path w="21600" h="21600">
                  <a:moveTo>
                    <a:pt x="1213" y="10670"/>
                  </a:moveTo>
                  <a:cubicBezTo>
                    <a:pt x="1284" y="5426"/>
                    <a:pt x="5555" y="1212"/>
                    <a:pt x="10800" y="1213"/>
                  </a:cubicBezTo>
                  <a:cubicBezTo>
                    <a:pt x="16044" y="1213"/>
                    <a:pt x="20315" y="5426"/>
                    <a:pt x="20386" y="10670"/>
                  </a:cubicBezTo>
                  <a:lnTo>
                    <a:pt x="21599" y="10653"/>
                  </a:lnTo>
                  <a:cubicBezTo>
                    <a:pt x="21518" y="4746"/>
                    <a:pt x="16707" y="-1"/>
                    <a:pt x="10799" y="0"/>
                  </a:cubicBezTo>
                  <a:cubicBezTo>
                    <a:pt x="4892" y="0"/>
                    <a:pt x="81" y="4746"/>
                    <a:pt x="0" y="10653"/>
                  </a:cubicBezTo>
                  <a:lnTo>
                    <a:pt x="1213" y="10670"/>
                  </a:lnTo>
                  <a:close/>
                </a:path>
              </a:pathLst>
            </a:custGeom>
            <a:grpFill/>
            <a:ln w="9525">
              <a:noFill/>
              <a:round/>
            </a:ln>
          </p:spPr>
          <p:txBody>
            <a:bodyPr wrap="none" anchor="ctr"/>
            <a:lstStyle/>
            <a:p>
              <a:endParaRPr lang="zh-CN" altLang="en-US">
                <a:solidFill>
                  <a:schemeClr val="bg1"/>
                </a:solidFill>
              </a:endParaRPr>
            </a:p>
          </p:txBody>
        </p:sp>
      </p:grpSp>
      <p:sp>
        <p:nvSpPr>
          <p:cNvPr id="19" name="Oval 19"/>
          <p:cNvSpPr>
            <a:spLocks noChangeArrowheads="1"/>
          </p:cNvSpPr>
          <p:nvPr/>
        </p:nvSpPr>
        <p:spPr bwMode="auto">
          <a:xfrm>
            <a:off x="3347864" y="3861048"/>
            <a:ext cx="1008112" cy="973625"/>
          </a:xfrm>
          <a:prstGeom prst="ellipse">
            <a:avLst/>
          </a:prstGeom>
          <a:solidFill>
            <a:srgbClr val="018CCC"/>
          </a:solidFill>
          <a:ln w="9525">
            <a:noFill/>
            <a:round/>
          </a:ln>
          <a:effectLst/>
        </p:spPr>
        <p:txBody>
          <a:bodyPr anchor="ctr"/>
          <a:lstStyle/>
          <a:p>
            <a:pPr algn="ctr" fontAlgn="auto">
              <a:lnSpc>
                <a:spcPct val="120000"/>
              </a:lnSpc>
              <a:spcBef>
                <a:spcPts val="0"/>
              </a:spcBef>
              <a:spcAft>
                <a:spcPts val="0"/>
              </a:spcAft>
              <a:defRPr/>
            </a:pPr>
            <a:r>
              <a:rPr lang="en-US" altLang="zh-CN" sz="3600" b="1" kern="0" dirty="0">
                <a:solidFill>
                  <a:schemeClr val="bg1"/>
                </a:solidFill>
                <a:latin typeface="Arial" pitchFamily="34" charset="0"/>
                <a:ea typeface="微软雅黑" pitchFamily="34" charset="-122"/>
              </a:rPr>
              <a:t>02</a:t>
            </a:r>
            <a:endParaRPr lang="zh-CN" altLang="en-US" sz="3600" b="1" kern="0" dirty="0">
              <a:solidFill>
                <a:schemeClr val="bg1"/>
              </a:solidFill>
              <a:latin typeface="Arial" pitchFamily="34" charset="0"/>
              <a:ea typeface="微软雅黑" pitchFamily="34" charset="-122"/>
            </a:endParaRPr>
          </a:p>
        </p:txBody>
      </p:sp>
      <p:grpSp>
        <p:nvGrpSpPr>
          <p:cNvPr id="21" name="线1"/>
          <p:cNvGrpSpPr/>
          <p:nvPr/>
        </p:nvGrpSpPr>
        <p:grpSpPr bwMode="auto">
          <a:xfrm>
            <a:off x="4427984" y="3645024"/>
            <a:ext cx="2232248" cy="1368152"/>
            <a:chOff x="0" y="2782070"/>
            <a:chExt cx="2276476" cy="1317625"/>
          </a:xfrm>
          <a:solidFill>
            <a:srgbClr val="494949"/>
          </a:solidFill>
        </p:grpSpPr>
        <p:sp>
          <p:nvSpPr>
            <p:cNvPr id="22" name="Rectangle 95"/>
            <p:cNvSpPr>
              <a:spLocks noChangeArrowheads="1"/>
            </p:cNvSpPr>
            <p:nvPr/>
          </p:nvSpPr>
          <p:spPr bwMode="ltGray">
            <a:xfrm>
              <a:off x="0" y="3394845"/>
              <a:ext cx="1028700" cy="76200"/>
            </a:xfrm>
            <a:prstGeom prst="rect">
              <a:avLst/>
            </a:prstGeom>
            <a:grpFill/>
            <a:ln w="9525">
              <a:noFill/>
              <a:miter lim="800000"/>
            </a:ln>
          </p:spPr>
          <p:txBody>
            <a:bodyPr wrap="none" anchor="ctr"/>
            <a:lstStyle/>
            <a:p>
              <a:endParaRPr lang="zh-CN" altLang="en-US">
                <a:solidFill>
                  <a:schemeClr val="bg1"/>
                </a:solidFill>
                <a:latin typeface="Impact" pitchFamily="34" charset="0"/>
                <a:ea typeface="微软雅黑" pitchFamily="34" charset="-122"/>
              </a:endParaRPr>
            </a:p>
          </p:txBody>
        </p:sp>
        <p:sp>
          <p:nvSpPr>
            <p:cNvPr id="23" name="AutoShape 102"/>
            <p:cNvSpPr>
              <a:spLocks noChangeArrowheads="1"/>
            </p:cNvSpPr>
            <p:nvPr/>
          </p:nvSpPr>
          <p:spPr bwMode="ltGray">
            <a:xfrm flipV="1">
              <a:off x="957263" y="2782070"/>
              <a:ext cx="1319213" cy="131762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16 w 21600"/>
                <a:gd name="T13" fmla="*/ 0 h 21600"/>
                <a:gd name="T14" fmla="*/ 21184 w 21600"/>
                <a:gd name="T15" fmla="*/ 13396 h 21600"/>
              </a:gdLst>
              <a:ahLst/>
              <a:cxnLst>
                <a:cxn ang="T8">
                  <a:pos x="T0" y="T1"/>
                </a:cxn>
                <a:cxn ang="T9">
                  <a:pos x="T2" y="T3"/>
                </a:cxn>
                <a:cxn ang="T10">
                  <a:pos x="T4" y="T5"/>
                </a:cxn>
                <a:cxn ang="T11">
                  <a:pos x="T6" y="T7"/>
                </a:cxn>
              </a:cxnLst>
              <a:rect l="T12" t="T13" r="T14" b="T15"/>
              <a:pathLst>
                <a:path w="21600" h="21600">
                  <a:moveTo>
                    <a:pt x="1213" y="10670"/>
                  </a:moveTo>
                  <a:cubicBezTo>
                    <a:pt x="1284" y="5426"/>
                    <a:pt x="5555" y="1212"/>
                    <a:pt x="10800" y="1213"/>
                  </a:cubicBezTo>
                  <a:cubicBezTo>
                    <a:pt x="16044" y="1213"/>
                    <a:pt x="20315" y="5426"/>
                    <a:pt x="20386" y="10670"/>
                  </a:cubicBezTo>
                  <a:lnTo>
                    <a:pt x="21599" y="10653"/>
                  </a:lnTo>
                  <a:cubicBezTo>
                    <a:pt x="21518" y="4746"/>
                    <a:pt x="16707" y="-1"/>
                    <a:pt x="10799" y="0"/>
                  </a:cubicBezTo>
                  <a:cubicBezTo>
                    <a:pt x="4892" y="0"/>
                    <a:pt x="81" y="4746"/>
                    <a:pt x="0" y="10653"/>
                  </a:cubicBezTo>
                  <a:lnTo>
                    <a:pt x="1213" y="10670"/>
                  </a:lnTo>
                  <a:close/>
                </a:path>
              </a:pathLst>
            </a:custGeom>
            <a:grpFill/>
            <a:ln w="9525">
              <a:noFill/>
              <a:round/>
            </a:ln>
          </p:spPr>
          <p:txBody>
            <a:bodyPr wrap="none" anchor="ctr"/>
            <a:lstStyle/>
            <a:p>
              <a:endParaRPr lang="zh-CN" altLang="en-US">
                <a:solidFill>
                  <a:schemeClr val="bg1"/>
                </a:solidFill>
              </a:endParaRPr>
            </a:p>
          </p:txBody>
        </p:sp>
      </p:grpSp>
      <p:sp>
        <p:nvSpPr>
          <p:cNvPr id="26" name="Oval 19"/>
          <p:cNvSpPr>
            <a:spLocks noChangeArrowheads="1"/>
          </p:cNvSpPr>
          <p:nvPr/>
        </p:nvSpPr>
        <p:spPr bwMode="auto">
          <a:xfrm>
            <a:off x="5508104" y="3861048"/>
            <a:ext cx="1008112" cy="973625"/>
          </a:xfrm>
          <a:prstGeom prst="ellipse">
            <a:avLst/>
          </a:prstGeom>
          <a:solidFill>
            <a:srgbClr val="018CCC"/>
          </a:solidFill>
          <a:ln w="9525">
            <a:noFill/>
            <a:round/>
          </a:ln>
          <a:effectLst/>
        </p:spPr>
        <p:txBody>
          <a:bodyPr anchor="ctr"/>
          <a:lstStyle/>
          <a:p>
            <a:pPr algn="ctr" fontAlgn="auto">
              <a:lnSpc>
                <a:spcPct val="120000"/>
              </a:lnSpc>
              <a:spcBef>
                <a:spcPts val="0"/>
              </a:spcBef>
              <a:spcAft>
                <a:spcPts val="0"/>
              </a:spcAft>
              <a:defRPr/>
            </a:pPr>
            <a:r>
              <a:rPr lang="en-US" altLang="zh-CN" sz="3600" b="1" kern="0" dirty="0">
                <a:solidFill>
                  <a:schemeClr val="bg1"/>
                </a:solidFill>
                <a:latin typeface="Arial" pitchFamily="34" charset="0"/>
                <a:ea typeface="微软雅黑" pitchFamily="34" charset="-122"/>
              </a:rPr>
              <a:t>03</a:t>
            </a:r>
            <a:endParaRPr lang="zh-CN" altLang="en-US" sz="3600" b="1" kern="0" dirty="0">
              <a:solidFill>
                <a:schemeClr val="bg1"/>
              </a:solidFill>
              <a:latin typeface="Arial" pitchFamily="34" charset="0"/>
              <a:ea typeface="微软雅黑" pitchFamily="34" charset="-122"/>
            </a:endParaRPr>
          </a:p>
        </p:txBody>
      </p:sp>
      <p:grpSp>
        <p:nvGrpSpPr>
          <p:cNvPr id="28" name="线2"/>
          <p:cNvGrpSpPr/>
          <p:nvPr/>
        </p:nvGrpSpPr>
        <p:grpSpPr bwMode="auto">
          <a:xfrm>
            <a:off x="6588224" y="3717032"/>
            <a:ext cx="2088232" cy="1354328"/>
            <a:chOff x="2201863" y="2782070"/>
            <a:chExt cx="2036763" cy="1317625"/>
          </a:xfrm>
          <a:solidFill>
            <a:srgbClr val="494949"/>
          </a:solidFill>
        </p:grpSpPr>
        <p:sp>
          <p:nvSpPr>
            <p:cNvPr id="29" name="Rectangle 97"/>
            <p:cNvSpPr>
              <a:spLocks noChangeArrowheads="1"/>
            </p:cNvSpPr>
            <p:nvPr/>
          </p:nvSpPr>
          <p:spPr bwMode="ltGray">
            <a:xfrm>
              <a:off x="2201863" y="3394845"/>
              <a:ext cx="795338" cy="74613"/>
            </a:xfrm>
            <a:prstGeom prst="rect">
              <a:avLst/>
            </a:prstGeom>
            <a:grpFill/>
            <a:ln w="9525">
              <a:noFill/>
              <a:miter lim="800000"/>
            </a:ln>
          </p:spPr>
          <p:txBody>
            <a:bodyPr wrap="none" anchor="ctr"/>
            <a:lstStyle/>
            <a:p>
              <a:endParaRPr lang="zh-CN" altLang="en-US">
                <a:solidFill>
                  <a:schemeClr val="bg1"/>
                </a:solidFill>
                <a:latin typeface="Impact" pitchFamily="34" charset="0"/>
                <a:ea typeface="微软雅黑" pitchFamily="34" charset="-122"/>
              </a:endParaRPr>
            </a:p>
          </p:txBody>
        </p:sp>
        <p:sp>
          <p:nvSpPr>
            <p:cNvPr id="30" name="AutoShape 100"/>
            <p:cNvSpPr>
              <a:spLocks noChangeArrowheads="1"/>
            </p:cNvSpPr>
            <p:nvPr/>
          </p:nvSpPr>
          <p:spPr bwMode="ltGray">
            <a:xfrm>
              <a:off x="2919413" y="2782070"/>
              <a:ext cx="1319213" cy="131762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16 w 21600"/>
                <a:gd name="T13" fmla="*/ 0 h 21600"/>
                <a:gd name="T14" fmla="*/ 21184 w 21600"/>
                <a:gd name="T15" fmla="*/ 13396 h 21600"/>
              </a:gdLst>
              <a:ahLst/>
              <a:cxnLst>
                <a:cxn ang="T8">
                  <a:pos x="T0" y="T1"/>
                </a:cxn>
                <a:cxn ang="T9">
                  <a:pos x="T2" y="T3"/>
                </a:cxn>
                <a:cxn ang="T10">
                  <a:pos x="T4" y="T5"/>
                </a:cxn>
                <a:cxn ang="T11">
                  <a:pos x="T6" y="T7"/>
                </a:cxn>
              </a:cxnLst>
              <a:rect l="T12" t="T13" r="T14" b="T15"/>
              <a:pathLst>
                <a:path w="21600" h="21600">
                  <a:moveTo>
                    <a:pt x="1213" y="10670"/>
                  </a:moveTo>
                  <a:cubicBezTo>
                    <a:pt x="1284" y="5426"/>
                    <a:pt x="5555" y="1212"/>
                    <a:pt x="10800" y="1213"/>
                  </a:cubicBezTo>
                  <a:cubicBezTo>
                    <a:pt x="16044" y="1213"/>
                    <a:pt x="20315" y="5426"/>
                    <a:pt x="20386" y="10670"/>
                  </a:cubicBezTo>
                  <a:lnTo>
                    <a:pt x="21599" y="10653"/>
                  </a:lnTo>
                  <a:cubicBezTo>
                    <a:pt x="21518" y="4746"/>
                    <a:pt x="16707" y="-1"/>
                    <a:pt x="10799" y="0"/>
                  </a:cubicBezTo>
                  <a:cubicBezTo>
                    <a:pt x="4892" y="0"/>
                    <a:pt x="81" y="4746"/>
                    <a:pt x="0" y="10653"/>
                  </a:cubicBezTo>
                  <a:lnTo>
                    <a:pt x="1213" y="10670"/>
                  </a:lnTo>
                  <a:close/>
                </a:path>
              </a:pathLst>
            </a:custGeom>
            <a:grpFill/>
            <a:ln w="9525">
              <a:noFill/>
              <a:round/>
            </a:ln>
          </p:spPr>
          <p:txBody>
            <a:bodyPr wrap="none" anchor="ctr"/>
            <a:lstStyle/>
            <a:p>
              <a:endParaRPr lang="zh-CN" altLang="en-US">
                <a:solidFill>
                  <a:schemeClr val="bg1"/>
                </a:solidFill>
              </a:endParaRPr>
            </a:p>
          </p:txBody>
        </p:sp>
      </p:grpSp>
      <p:sp>
        <p:nvSpPr>
          <p:cNvPr id="32" name="Oval 19"/>
          <p:cNvSpPr>
            <a:spLocks noChangeArrowheads="1"/>
          </p:cNvSpPr>
          <p:nvPr/>
        </p:nvSpPr>
        <p:spPr bwMode="auto">
          <a:xfrm>
            <a:off x="7524328" y="3933056"/>
            <a:ext cx="1008112" cy="973625"/>
          </a:xfrm>
          <a:prstGeom prst="ellipse">
            <a:avLst/>
          </a:prstGeom>
          <a:solidFill>
            <a:srgbClr val="018CCC"/>
          </a:solidFill>
          <a:ln w="9525">
            <a:noFill/>
            <a:round/>
          </a:ln>
          <a:effectLst/>
        </p:spPr>
        <p:txBody>
          <a:bodyPr anchor="ctr"/>
          <a:lstStyle/>
          <a:p>
            <a:pPr algn="ctr" fontAlgn="auto">
              <a:lnSpc>
                <a:spcPct val="120000"/>
              </a:lnSpc>
              <a:spcBef>
                <a:spcPts val="0"/>
              </a:spcBef>
              <a:spcAft>
                <a:spcPts val="0"/>
              </a:spcAft>
              <a:defRPr/>
            </a:pPr>
            <a:r>
              <a:rPr lang="en-US" altLang="zh-CN" sz="3600" b="1" kern="0" dirty="0">
                <a:solidFill>
                  <a:schemeClr val="bg1"/>
                </a:solidFill>
                <a:latin typeface="Arial" pitchFamily="34" charset="0"/>
                <a:ea typeface="微软雅黑" pitchFamily="34" charset="-122"/>
              </a:rPr>
              <a:t>04</a:t>
            </a:r>
            <a:endParaRPr lang="zh-CN" altLang="en-US" sz="3600" b="1" kern="0" dirty="0">
              <a:solidFill>
                <a:schemeClr val="bg1"/>
              </a:solidFill>
              <a:latin typeface="Arial" pitchFamily="34" charset="0"/>
              <a:ea typeface="微软雅黑" pitchFamily="34" charset="-122"/>
            </a:endParaRPr>
          </a:p>
        </p:txBody>
      </p:sp>
      <p:grpSp>
        <p:nvGrpSpPr>
          <p:cNvPr id="43" name="组合 42"/>
          <p:cNvGrpSpPr/>
          <p:nvPr/>
        </p:nvGrpSpPr>
        <p:grpSpPr>
          <a:xfrm>
            <a:off x="2843808" y="5157193"/>
            <a:ext cx="1872208" cy="936104"/>
            <a:chOff x="5447134" y="4073643"/>
            <a:chExt cx="4968552" cy="792088"/>
          </a:xfrm>
        </p:grpSpPr>
        <p:grpSp>
          <p:nvGrpSpPr>
            <p:cNvPr id="44" name="组合 233"/>
            <p:cNvGrpSpPr/>
            <p:nvPr/>
          </p:nvGrpSpPr>
          <p:grpSpPr>
            <a:xfrm>
              <a:off x="5447134" y="4073643"/>
              <a:ext cx="4968552" cy="792088"/>
              <a:chOff x="5375126" y="2369765"/>
              <a:chExt cx="4968552" cy="792088"/>
            </a:xfrm>
          </p:grpSpPr>
          <p:sp>
            <p:nvSpPr>
              <p:cNvPr id="46" name="对角圆角矩形 45"/>
              <p:cNvSpPr/>
              <p:nvPr/>
            </p:nvSpPr>
            <p:spPr>
              <a:xfrm>
                <a:off x="5375126" y="2369765"/>
                <a:ext cx="4968552" cy="792088"/>
              </a:xfrm>
              <a:prstGeom prst="round2DiagRect">
                <a:avLst/>
              </a:prstGeom>
              <a:solidFill>
                <a:srgbClr val="018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对角圆角矩形 46"/>
              <p:cNvSpPr/>
              <p:nvPr/>
            </p:nvSpPr>
            <p:spPr>
              <a:xfrm>
                <a:off x="5447402" y="2423809"/>
                <a:ext cx="4824000" cy="684000"/>
              </a:xfrm>
              <a:prstGeom prst="round2Diag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文本框 234"/>
            <p:cNvSpPr txBox="1"/>
            <p:nvPr/>
          </p:nvSpPr>
          <p:spPr>
            <a:xfrm>
              <a:off x="5970138" y="4161655"/>
              <a:ext cx="3930389" cy="598980"/>
            </a:xfrm>
            <a:prstGeom prst="rect">
              <a:avLst/>
            </a:prstGeom>
            <a:noFill/>
          </p:spPr>
          <p:txBody>
            <a:bodyPr wrap="square" rtlCol="0">
              <a:spAutoFit/>
            </a:bodyPr>
            <a:lstStyle/>
            <a:p>
              <a:r>
                <a:rPr lang="en-US" altLang="zh-CN" sz="2000" dirty="0">
                  <a:solidFill>
                    <a:schemeClr val="bg1"/>
                  </a:solidFill>
                </a:rPr>
                <a:t>Product </a:t>
              </a:r>
            </a:p>
            <a:p>
              <a:r>
                <a:rPr lang="en-US" altLang="zh-CN" sz="2000" dirty="0">
                  <a:solidFill>
                    <a:schemeClr val="bg1"/>
                  </a:solidFill>
                </a:rPr>
                <a:t>Category</a:t>
              </a:r>
              <a:endParaRPr lang="zh-CN" altLang="en-US" sz="2000" dirty="0">
                <a:solidFill>
                  <a:schemeClr val="bg1"/>
                </a:solidFill>
              </a:endParaRPr>
            </a:p>
          </p:txBody>
        </p:sp>
      </p:grpSp>
      <p:grpSp>
        <p:nvGrpSpPr>
          <p:cNvPr id="48" name="组合 47"/>
          <p:cNvGrpSpPr/>
          <p:nvPr/>
        </p:nvGrpSpPr>
        <p:grpSpPr>
          <a:xfrm>
            <a:off x="755576" y="5157194"/>
            <a:ext cx="1872208" cy="954026"/>
            <a:chOff x="5447134" y="4073643"/>
            <a:chExt cx="4968552" cy="792088"/>
          </a:xfrm>
        </p:grpSpPr>
        <p:grpSp>
          <p:nvGrpSpPr>
            <p:cNvPr id="49" name="组合 233"/>
            <p:cNvGrpSpPr/>
            <p:nvPr/>
          </p:nvGrpSpPr>
          <p:grpSpPr>
            <a:xfrm>
              <a:off x="5447134" y="4073643"/>
              <a:ext cx="4968552" cy="792088"/>
              <a:chOff x="5375126" y="2369765"/>
              <a:chExt cx="4968552" cy="792088"/>
            </a:xfrm>
          </p:grpSpPr>
          <p:sp>
            <p:nvSpPr>
              <p:cNvPr id="51" name="对角圆角矩形 50"/>
              <p:cNvSpPr/>
              <p:nvPr/>
            </p:nvSpPr>
            <p:spPr>
              <a:xfrm>
                <a:off x="5375126" y="2369765"/>
                <a:ext cx="4968552" cy="792088"/>
              </a:xfrm>
              <a:prstGeom prst="round2DiagRect">
                <a:avLst/>
              </a:prstGeom>
              <a:solidFill>
                <a:srgbClr val="018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对角圆角矩形 51"/>
              <p:cNvSpPr/>
              <p:nvPr/>
            </p:nvSpPr>
            <p:spPr>
              <a:xfrm>
                <a:off x="5447402" y="2423809"/>
                <a:ext cx="4824000" cy="684000"/>
              </a:xfrm>
              <a:prstGeom prst="round2Diag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文本框 234"/>
            <p:cNvSpPr txBox="1"/>
            <p:nvPr/>
          </p:nvSpPr>
          <p:spPr>
            <a:xfrm>
              <a:off x="5970141" y="4161652"/>
              <a:ext cx="3930389" cy="587728"/>
            </a:xfrm>
            <a:prstGeom prst="rect">
              <a:avLst/>
            </a:prstGeom>
            <a:noFill/>
          </p:spPr>
          <p:txBody>
            <a:bodyPr wrap="square" rtlCol="0">
              <a:spAutoFit/>
            </a:bodyPr>
            <a:lstStyle/>
            <a:p>
              <a:r>
                <a:rPr lang="en-US" altLang="zh-CN" sz="2000" dirty="0">
                  <a:solidFill>
                    <a:schemeClr val="bg1"/>
                  </a:solidFill>
                </a:rPr>
                <a:t>Company</a:t>
              </a:r>
            </a:p>
            <a:p>
              <a:r>
                <a:rPr lang="en-US" altLang="zh-CN" sz="2000" dirty="0">
                  <a:solidFill>
                    <a:schemeClr val="bg1"/>
                  </a:solidFill>
                </a:rPr>
                <a:t>Profile</a:t>
              </a:r>
              <a:endParaRPr lang="zh-CN" altLang="en-US" sz="2000" dirty="0">
                <a:solidFill>
                  <a:schemeClr val="bg1"/>
                </a:solidFill>
              </a:endParaRPr>
            </a:p>
          </p:txBody>
        </p:sp>
      </p:grpSp>
      <p:grpSp>
        <p:nvGrpSpPr>
          <p:cNvPr id="53" name="组合 52"/>
          <p:cNvGrpSpPr/>
          <p:nvPr/>
        </p:nvGrpSpPr>
        <p:grpSpPr>
          <a:xfrm>
            <a:off x="7164288" y="5157192"/>
            <a:ext cx="1835696" cy="936104"/>
            <a:chOff x="5447134" y="4073643"/>
            <a:chExt cx="4968552" cy="792088"/>
          </a:xfrm>
        </p:grpSpPr>
        <p:grpSp>
          <p:nvGrpSpPr>
            <p:cNvPr id="54" name="组合 233"/>
            <p:cNvGrpSpPr/>
            <p:nvPr/>
          </p:nvGrpSpPr>
          <p:grpSpPr>
            <a:xfrm>
              <a:off x="5447134" y="4073643"/>
              <a:ext cx="4968552" cy="792088"/>
              <a:chOff x="5375126" y="2369765"/>
              <a:chExt cx="4968552" cy="792088"/>
            </a:xfrm>
          </p:grpSpPr>
          <p:sp>
            <p:nvSpPr>
              <p:cNvPr id="56" name="对角圆角矩形 55"/>
              <p:cNvSpPr/>
              <p:nvPr/>
            </p:nvSpPr>
            <p:spPr>
              <a:xfrm>
                <a:off x="5375126" y="2369765"/>
                <a:ext cx="4968552" cy="792088"/>
              </a:xfrm>
              <a:prstGeom prst="round2DiagRect">
                <a:avLst/>
              </a:prstGeom>
              <a:solidFill>
                <a:srgbClr val="018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对角圆角矩形 56"/>
              <p:cNvSpPr/>
              <p:nvPr/>
            </p:nvSpPr>
            <p:spPr>
              <a:xfrm>
                <a:off x="5447402" y="2423809"/>
                <a:ext cx="4824000" cy="684000"/>
              </a:xfrm>
              <a:prstGeom prst="round2Diag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5" name="文本框 234"/>
            <p:cNvSpPr txBox="1"/>
            <p:nvPr/>
          </p:nvSpPr>
          <p:spPr>
            <a:xfrm>
              <a:off x="6226730" y="4256433"/>
              <a:ext cx="3930388" cy="338555"/>
            </a:xfrm>
            <a:prstGeom prst="rect">
              <a:avLst/>
            </a:prstGeom>
            <a:noFill/>
          </p:spPr>
          <p:txBody>
            <a:bodyPr wrap="square" rtlCol="0">
              <a:spAutoFit/>
            </a:bodyPr>
            <a:lstStyle/>
            <a:p>
              <a:r>
                <a:rPr lang="en-US" altLang="zh-CN" sz="2000" dirty="0">
                  <a:solidFill>
                    <a:schemeClr val="bg1"/>
                  </a:solidFill>
                </a:rPr>
                <a:t>Choose us</a:t>
              </a:r>
              <a:endParaRPr lang="zh-CN" altLang="en-US" sz="2000" dirty="0">
                <a:solidFill>
                  <a:schemeClr val="bg1"/>
                </a:solidFill>
              </a:endParaRPr>
            </a:p>
          </p:txBody>
        </p:sp>
      </p:grpSp>
      <p:grpSp>
        <p:nvGrpSpPr>
          <p:cNvPr id="58" name="组合 57"/>
          <p:cNvGrpSpPr/>
          <p:nvPr/>
        </p:nvGrpSpPr>
        <p:grpSpPr>
          <a:xfrm>
            <a:off x="4932040" y="5157192"/>
            <a:ext cx="2016224" cy="936104"/>
            <a:chOff x="5447134" y="4073643"/>
            <a:chExt cx="4968552" cy="792088"/>
          </a:xfrm>
        </p:grpSpPr>
        <p:grpSp>
          <p:nvGrpSpPr>
            <p:cNvPr id="59" name="组合 233"/>
            <p:cNvGrpSpPr/>
            <p:nvPr/>
          </p:nvGrpSpPr>
          <p:grpSpPr>
            <a:xfrm>
              <a:off x="5447134" y="4073643"/>
              <a:ext cx="4968552" cy="792088"/>
              <a:chOff x="5375126" y="2369765"/>
              <a:chExt cx="4968552" cy="792088"/>
            </a:xfrm>
          </p:grpSpPr>
          <p:sp>
            <p:nvSpPr>
              <p:cNvPr id="61" name="对角圆角矩形 60"/>
              <p:cNvSpPr/>
              <p:nvPr/>
            </p:nvSpPr>
            <p:spPr>
              <a:xfrm>
                <a:off x="5375126" y="2369765"/>
                <a:ext cx="4968552" cy="792088"/>
              </a:xfrm>
              <a:prstGeom prst="round2DiagRect">
                <a:avLst/>
              </a:prstGeom>
              <a:solidFill>
                <a:srgbClr val="018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对角圆角矩形 61"/>
              <p:cNvSpPr/>
              <p:nvPr/>
            </p:nvSpPr>
            <p:spPr>
              <a:xfrm>
                <a:off x="5447402" y="2423809"/>
                <a:ext cx="4824000" cy="684000"/>
              </a:xfrm>
              <a:prstGeom prst="round2Diag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0" name="文本框 234"/>
            <p:cNvSpPr txBox="1"/>
            <p:nvPr/>
          </p:nvSpPr>
          <p:spPr>
            <a:xfrm>
              <a:off x="5970139" y="4161653"/>
              <a:ext cx="3930388" cy="598980"/>
            </a:xfrm>
            <a:prstGeom prst="rect">
              <a:avLst/>
            </a:prstGeom>
            <a:noFill/>
          </p:spPr>
          <p:txBody>
            <a:bodyPr wrap="square" rtlCol="0">
              <a:spAutoFit/>
            </a:bodyPr>
            <a:lstStyle/>
            <a:p>
              <a:r>
                <a:rPr lang="en-US" altLang="zh-CN" sz="2000" dirty="0">
                  <a:solidFill>
                    <a:schemeClr val="bg1"/>
                  </a:solidFill>
                </a:rPr>
                <a:t>Engineering Projects</a:t>
              </a:r>
              <a:endParaRPr lang="zh-CN" altLang="en-US" sz="2000" dirty="0">
                <a:solidFill>
                  <a:schemeClr val="bg1"/>
                </a:solidFil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p:cNvPicPr>
            <a:picLocks noChangeAspect="1" noChangeArrowheads="1"/>
          </p:cNvPicPr>
          <p:nvPr/>
        </p:nvPicPr>
        <p:blipFill>
          <a:blip r:embed="rId2" cstate="print"/>
          <a:srcRect/>
          <a:stretch>
            <a:fillRect/>
          </a:stretch>
        </p:blipFill>
        <p:spPr bwMode="auto">
          <a:xfrm>
            <a:off x="6300192" y="620688"/>
            <a:ext cx="2376264" cy="2376264"/>
          </a:xfrm>
          <a:prstGeom prst="rect">
            <a:avLst/>
          </a:prstGeom>
          <a:noFill/>
          <a:ln w="9525">
            <a:noFill/>
            <a:miter lim="800000"/>
            <a:headEnd/>
            <a:tailEnd/>
          </a:ln>
        </p:spPr>
      </p:pic>
      <p:sp>
        <p:nvSpPr>
          <p:cNvPr id="5" name="TextBox 4"/>
          <p:cNvSpPr txBox="1"/>
          <p:nvPr/>
        </p:nvSpPr>
        <p:spPr>
          <a:xfrm>
            <a:off x="251520" y="116632"/>
            <a:ext cx="3240360" cy="461665"/>
          </a:xfrm>
          <a:prstGeom prst="rect">
            <a:avLst/>
          </a:prstGeom>
          <a:noFill/>
        </p:spPr>
        <p:txBody>
          <a:bodyPr wrap="square" rtlCol="0">
            <a:spAutoFit/>
          </a:bodyPr>
          <a:lstStyle/>
          <a:p>
            <a:r>
              <a:rPr lang="en-US" altLang="zh-CN" sz="2400" u="sng" dirty="0">
                <a:solidFill>
                  <a:schemeClr val="accent1"/>
                </a:solidFill>
              </a:rPr>
              <a:t>TYL-ETFE180</a:t>
            </a:r>
            <a:endParaRPr lang="zh-CN" altLang="en-US" sz="2400" u="sng" dirty="0">
              <a:solidFill>
                <a:schemeClr val="accent1"/>
              </a:solidFill>
            </a:endParaRPr>
          </a:p>
        </p:txBody>
      </p:sp>
      <p:pic>
        <p:nvPicPr>
          <p:cNvPr id="48135" name="Picture 7"/>
          <p:cNvPicPr>
            <a:picLocks noChangeAspect="1" noChangeArrowheads="1"/>
          </p:cNvPicPr>
          <p:nvPr/>
        </p:nvPicPr>
        <p:blipFill>
          <a:blip r:embed="rId3" cstate="print"/>
          <a:srcRect/>
          <a:stretch>
            <a:fillRect/>
          </a:stretch>
        </p:blipFill>
        <p:spPr bwMode="auto">
          <a:xfrm>
            <a:off x="179512" y="3717032"/>
            <a:ext cx="2537754" cy="2279129"/>
          </a:xfrm>
          <a:prstGeom prst="rect">
            <a:avLst/>
          </a:prstGeom>
          <a:noFill/>
          <a:ln w="9525">
            <a:noFill/>
            <a:miter lim="800000"/>
            <a:headEnd/>
            <a:tailEnd/>
          </a:ln>
        </p:spPr>
      </p:pic>
      <p:sp>
        <p:nvSpPr>
          <p:cNvPr id="9" name="TextBox 8"/>
          <p:cNvSpPr txBox="1"/>
          <p:nvPr/>
        </p:nvSpPr>
        <p:spPr>
          <a:xfrm>
            <a:off x="251520" y="2996952"/>
            <a:ext cx="3024336" cy="461665"/>
          </a:xfrm>
          <a:prstGeom prst="rect">
            <a:avLst/>
          </a:prstGeom>
          <a:noFill/>
        </p:spPr>
        <p:txBody>
          <a:bodyPr wrap="square" rtlCol="0">
            <a:spAutoFit/>
          </a:bodyPr>
          <a:lstStyle/>
          <a:p>
            <a:r>
              <a:rPr lang="en-US" altLang="zh-CN" sz="2400" u="sng" dirty="0">
                <a:solidFill>
                  <a:schemeClr val="accent1"/>
                </a:solidFill>
              </a:rPr>
              <a:t>TYL-100EFMA</a:t>
            </a:r>
            <a:endParaRPr lang="zh-CN" altLang="en-US" sz="2400" u="sng" dirty="0">
              <a:solidFill>
                <a:schemeClr val="accent1"/>
              </a:solidFill>
            </a:endParaRPr>
          </a:p>
        </p:txBody>
      </p:sp>
      <p:sp>
        <p:nvSpPr>
          <p:cNvPr id="11" name="矩形 10"/>
          <p:cNvSpPr/>
          <p:nvPr/>
        </p:nvSpPr>
        <p:spPr>
          <a:xfrm>
            <a:off x="179512" y="548680"/>
            <a:ext cx="2952328" cy="2585323"/>
          </a:xfrm>
          <a:prstGeom prst="rect">
            <a:avLst/>
          </a:prstGeom>
        </p:spPr>
        <p:txBody>
          <a:bodyPr wrap="square">
            <a:spAutoFit/>
          </a:bodyPr>
          <a:lstStyle/>
          <a:p>
            <a:r>
              <a:rPr lang="en-US" altLang="zh-CN" dirty="0"/>
              <a:t>Quick Details</a:t>
            </a:r>
          </a:p>
          <a:p>
            <a:endParaRPr lang="en-US" altLang="zh-CN" dirty="0"/>
          </a:p>
          <a:p>
            <a:r>
              <a:rPr lang="en-US" altLang="zh-CN" sz="1400" dirty="0"/>
              <a:t>Place of Origin:  Guangdong, China </a:t>
            </a:r>
          </a:p>
          <a:p>
            <a:r>
              <a:rPr lang="en-US" altLang="zh-CN" sz="1400" dirty="0"/>
              <a:t>Model Number: TYL-ETFE180</a:t>
            </a:r>
          </a:p>
          <a:p>
            <a:r>
              <a:rPr lang="en-US" altLang="zh-CN" sz="1400" dirty="0"/>
              <a:t>Size:                      1470*670*3mm</a:t>
            </a:r>
          </a:p>
          <a:p>
            <a:r>
              <a:rPr lang="en-US" altLang="zh-CN" sz="1400" dirty="0"/>
              <a:t>Certificate:           ISO/CE/IEC</a:t>
            </a:r>
          </a:p>
          <a:p>
            <a:r>
              <a:rPr lang="en-US" altLang="zh-CN" sz="1400" dirty="0"/>
              <a:t>Power:                  180W</a:t>
            </a:r>
          </a:p>
          <a:p>
            <a:r>
              <a:rPr lang="en-US" altLang="zh-CN" sz="1400" dirty="0"/>
              <a:t>Maximum Working Voltage: 18V</a:t>
            </a:r>
          </a:p>
          <a:p>
            <a:r>
              <a:rPr lang="en-US" altLang="zh-CN" sz="1400" dirty="0"/>
              <a:t>Open-circuit Voltage:        21.6V</a:t>
            </a:r>
          </a:p>
          <a:p>
            <a:r>
              <a:rPr lang="en-US" altLang="zh-CN" sz="1400" dirty="0"/>
              <a:t>Open-circuit Current :      10.56A</a:t>
            </a:r>
          </a:p>
          <a:p>
            <a:endParaRPr lang="en-US" altLang="zh-CN" sz="1400" dirty="0"/>
          </a:p>
        </p:txBody>
      </p:sp>
      <p:sp>
        <p:nvSpPr>
          <p:cNvPr id="12" name="矩形 11"/>
          <p:cNvSpPr/>
          <p:nvPr/>
        </p:nvSpPr>
        <p:spPr>
          <a:xfrm>
            <a:off x="3131840" y="1124744"/>
            <a:ext cx="2718048" cy="1600438"/>
          </a:xfrm>
          <a:prstGeom prst="rect">
            <a:avLst/>
          </a:prstGeom>
        </p:spPr>
        <p:txBody>
          <a:bodyPr wrap="square">
            <a:spAutoFit/>
          </a:bodyPr>
          <a:lstStyle/>
          <a:p>
            <a:r>
              <a:rPr lang="en-US" altLang="zh-CN" sz="1400" dirty="0"/>
              <a:t>Brand Name:         TYL</a:t>
            </a:r>
          </a:p>
          <a:p>
            <a:r>
              <a:rPr lang="en-US" altLang="zh-CN" sz="1400" dirty="0"/>
              <a:t>Type:                       Mono</a:t>
            </a:r>
          </a:p>
          <a:p>
            <a:r>
              <a:rPr lang="en-US" altLang="zh-CN" sz="1400" dirty="0"/>
              <a:t>Panel Efficiency:    18.20%</a:t>
            </a:r>
          </a:p>
          <a:p>
            <a:r>
              <a:rPr lang="en-US" altLang="zh-CN" sz="1400" dirty="0"/>
              <a:t>Warranty:               2 Years</a:t>
            </a:r>
          </a:p>
          <a:p>
            <a:r>
              <a:rPr lang="en-US" altLang="zh-CN" sz="1400" dirty="0"/>
              <a:t>Effectiveness:        18.2%</a:t>
            </a:r>
          </a:p>
          <a:p>
            <a:r>
              <a:rPr lang="en-US" altLang="zh-CN" sz="1400" dirty="0"/>
              <a:t>System Voltage:     600V</a:t>
            </a:r>
          </a:p>
          <a:p>
            <a:r>
              <a:rPr lang="en-US" altLang="zh-CN" sz="1400" dirty="0"/>
              <a:t>Maximum Working Current: 10A</a:t>
            </a:r>
          </a:p>
        </p:txBody>
      </p:sp>
      <p:sp>
        <p:nvSpPr>
          <p:cNvPr id="13" name="矩形 12"/>
          <p:cNvSpPr/>
          <p:nvPr/>
        </p:nvSpPr>
        <p:spPr>
          <a:xfrm>
            <a:off x="2843808" y="3717032"/>
            <a:ext cx="2952328" cy="2585323"/>
          </a:xfrm>
          <a:prstGeom prst="rect">
            <a:avLst/>
          </a:prstGeom>
        </p:spPr>
        <p:txBody>
          <a:bodyPr wrap="square">
            <a:spAutoFit/>
          </a:bodyPr>
          <a:lstStyle/>
          <a:p>
            <a:r>
              <a:rPr lang="en-US" altLang="zh-CN" dirty="0"/>
              <a:t>Quick Details</a:t>
            </a:r>
          </a:p>
          <a:p>
            <a:endParaRPr lang="en-US" altLang="zh-CN" dirty="0"/>
          </a:p>
          <a:p>
            <a:r>
              <a:rPr lang="en-US" altLang="zh-CN" sz="1400" dirty="0"/>
              <a:t>Place of Origin:     Guangdong, China </a:t>
            </a:r>
          </a:p>
          <a:p>
            <a:r>
              <a:rPr lang="en-US" altLang="zh-CN" sz="1400" dirty="0"/>
              <a:t>Model Number:    TYL-100EFMA</a:t>
            </a:r>
          </a:p>
          <a:p>
            <a:r>
              <a:rPr lang="en-US" altLang="zh-CN" sz="1400" dirty="0"/>
              <a:t>Size:                        1180*540*3mm</a:t>
            </a:r>
          </a:p>
          <a:p>
            <a:r>
              <a:rPr lang="en-US" altLang="zh-CN" sz="1400" dirty="0"/>
              <a:t>Certificate:             ISO/CE/IEC</a:t>
            </a:r>
          </a:p>
          <a:p>
            <a:r>
              <a:rPr lang="en-US" altLang="zh-CN" sz="1400" dirty="0"/>
              <a:t>Power:                    100W</a:t>
            </a:r>
          </a:p>
          <a:p>
            <a:r>
              <a:rPr lang="en-US" altLang="zh-CN" sz="1400" dirty="0"/>
              <a:t>Maximum Working Voltage: 18V</a:t>
            </a:r>
          </a:p>
          <a:p>
            <a:r>
              <a:rPr lang="en-US" altLang="zh-CN" sz="1400" dirty="0"/>
              <a:t>Open-circuit Voltage:        21.6V</a:t>
            </a:r>
          </a:p>
          <a:p>
            <a:r>
              <a:rPr lang="en-US" altLang="zh-CN" sz="1400" dirty="0"/>
              <a:t>Open-circuit Current :      5.89A</a:t>
            </a:r>
          </a:p>
          <a:p>
            <a:endParaRPr lang="en-US" altLang="zh-CN" sz="1400" dirty="0"/>
          </a:p>
        </p:txBody>
      </p:sp>
      <p:sp>
        <p:nvSpPr>
          <p:cNvPr id="14" name="矩形 13"/>
          <p:cNvSpPr/>
          <p:nvPr/>
        </p:nvSpPr>
        <p:spPr>
          <a:xfrm>
            <a:off x="6012160" y="4293096"/>
            <a:ext cx="2718048" cy="1600438"/>
          </a:xfrm>
          <a:prstGeom prst="rect">
            <a:avLst/>
          </a:prstGeom>
        </p:spPr>
        <p:txBody>
          <a:bodyPr wrap="square">
            <a:spAutoFit/>
          </a:bodyPr>
          <a:lstStyle/>
          <a:p>
            <a:r>
              <a:rPr lang="en-US" altLang="zh-CN" sz="1400" dirty="0"/>
              <a:t>Brand Name:         TYL</a:t>
            </a:r>
          </a:p>
          <a:p>
            <a:r>
              <a:rPr lang="en-US" altLang="zh-CN" sz="1400" dirty="0"/>
              <a:t>Type:                       Mono</a:t>
            </a:r>
          </a:p>
          <a:p>
            <a:r>
              <a:rPr lang="en-US" altLang="zh-CN" sz="1400" dirty="0"/>
              <a:t>Panel Efficiency:    15.70%</a:t>
            </a:r>
          </a:p>
          <a:p>
            <a:r>
              <a:rPr lang="en-US" altLang="zh-CN" sz="1400" dirty="0"/>
              <a:t>Warranty:               2 Years</a:t>
            </a:r>
          </a:p>
          <a:p>
            <a:r>
              <a:rPr lang="en-US" altLang="zh-CN" sz="1400" dirty="0"/>
              <a:t>Effectiveness:        15.70%</a:t>
            </a:r>
          </a:p>
          <a:p>
            <a:r>
              <a:rPr lang="en-US" altLang="zh-CN" sz="1400" dirty="0"/>
              <a:t>System Voltage:     600V</a:t>
            </a:r>
          </a:p>
          <a:p>
            <a:r>
              <a:rPr lang="en-US" altLang="zh-CN" sz="1400" dirty="0"/>
              <a:t>Maximum Working Current: 5.56A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907704" y="188640"/>
            <a:ext cx="5421228" cy="923330"/>
          </a:xfrm>
          <a:prstGeom prst="rect">
            <a:avLst/>
          </a:prstGeom>
        </p:spPr>
        <p:txBody>
          <a:bodyPr wrap="none">
            <a:spAutoFit/>
          </a:bodyPr>
          <a:lstStyle/>
          <a:p>
            <a:pPr algn="ctr"/>
            <a:r>
              <a:rPr lang="en-US" altLang="zh-CN" sz="5400"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Solar Folding Bag </a:t>
            </a:r>
            <a:endParaRPr lang="zh-CN" alt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33795" name="Picture 3" descr="C:\Users\Administrator\Desktop\黑色 6折 120W sunpower 04.jpg"/>
          <p:cNvPicPr>
            <a:picLocks noChangeAspect="1" noChangeArrowheads="1"/>
          </p:cNvPicPr>
          <p:nvPr/>
        </p:nvPicPr>
        <p:blipFill>
          <a:blip r:embed="rId2" cstate="print"/>
          <a:srcRect/>
          <a:stretch>
            <a:fillRect/>
          </a:stretch>
        </p:blipFill>
        <p:spPr bwMode="auto">
          <a:xfrm>
            <a:off x="5868144" y="1484784"/>
            <a:ext cx="3132348" cy="2088232"/>
          </a:xfrm>
          <a:prstGeom prst="rect">
            <a:avLst/>
          </a:prstGeom>
          <a:noFill/>
        </p:spPr>
      </p:pic>
      <p:pic>
        <p:nvPicPr>
          <p:cNvPr id="33796" name="Picture 4" descr="C:\Users\Administrator\Desktop\迷彩120W 太阳能折叠包 1.jpg"/>
          <p:cNvPicPr>
            <a:picLocks noChangeAspect="1" noChangeArrowheads="1"/>
          </p:cNvPicPr>
          <p:nvPr/>
        </p:nvPicPr>
        <p:blipFill>
          <a:blip r:embed="rId3" cstate="print"/>
          <a:srcRect/>
          <a:stretch>
            <a:fillRect/>
          </a:stretch>
        </p:blipFill>
        <p:spPr bwMode="auto">
          <a:xfrm>
            <a:off x="5796136" y="4077072"/>
            <a:ext cx="2979377" cy="2304056"/>
          </a:xfrm>
          <a:prstGeom prst="rect">
            <a:avLst/>
          </a:prstGeom>
          <a:noFill/>
        </p:spPr>
      </p:pic>
      <p:sp>
        <p:nvSpPr>
          <p:cNvPr id="5" name="TextBox 4"/>
          <p:cNvSpPr txBox="1"/>
          <p:nvPr/>
        </p:nvSpPr>
        <p:spPr>
          <a:xfrm>
            <a:off x="1619672" y="1556792"/>
            <a:ext cx="2880320" cy="400110"/>
          </a:xfrm>
          <a:prstGeom prst="rect">
            <a:avLst/>
          </a:prstGeom>
          <a:solidFill>
            <a:schemeClr val="tx2">
              <a:lumMod val="40000"/>
              <a:lumOff val="60000"/>
            </a:schemeClr>
          </a:solidFill>
        </p:spPr>
        <p:txBody>
          <a:bodyPr wrap="square" rtlCol="0">
            <a:spAutoFit/>
          </a:bodyPr>
          <a:lstStyle/>
          <a:p>
            <a:pPr algn="ctr"/>
            <a:r>
              <a:rPr lang="en-US" altLang="zh-CN" sz="2000" b="1" dirty="0"/>
              <a:t>Features and Advantages</a:t>
            </a:r>
            <a:endParaRPr lang="zh-CN" altLang="en-US" sz="2000" b="1" dirty="0"/>
          </a:p>
        </p:txBody>
      </p:sp>
      <p:sp>
        <p:nvSpPr>
          <p:cNvPr id="6" name="TextBox 5"/>
          <p:cNvSpPr txBox="1"/>
          <p:nvPr/>
        </p:nvSpPr>
        <p:spPr>
          <a:xfrm>
            <a:off x="755576" y="2559780"/>
            <a:ext cx="4752528" cy="3416320"/>
          </a:xfrm>
          <a:prstGeom prst="rect">
            <a:avLst/>
          </a:prstGeom>
          <a:solidFill>
            <a:schemeClr val="tx2">
              <a:lumMod val="40000"/>
              <a:lumOff val="60000"/>
            </a:schemeClr>
          </a:solidFill>
        </p:spPr>
        <p:txBody>
          <a:bodyPr wrap="square" rtlCol="0">
            <a:spAutoFit/>
          </a:bodyPr>
          <a:lstStyle/>
          <a:p>
            <a:r>
              <a:rPr lang="en-US" altLang="zh-CN" dirty="0"/>
              <a:t>Features:</a:t>
            </a:r>
          </a:p>
          <a:p>
            <a:r>
              <a:rPr lang="zh-CN" altLang="en-US" dirty="0"/>
              <a:t>①</a:t>
            </a:r>
            <a:r>
              <a:rPr lang="en-US" altLang="zh-CN" dirty="0"/>
              <a:t>It is convenient, charge your car/truck batteries anytime anywhere by facing to sunlight.</a:t>
            </a:r>
          </a:p>
          <a:p>
            <a:r>
              <a:rPr lang="en-US" altLang="zh-CN" dirty="0"/>
              <a:t>②Directly charge your power storage devices within a short time.</a:t>
            </a:r>
          </a:p>
          <a:p>
            <a:r>
              <a:rPr lang="en-US" altLang="zh-CN" dirty="0"/>
              <a:t>③Lightweight, easy carrying.</a:t>
            </a:r>
          </a:p>
          <a:p>
            <a:endParaRPr lang="en-US" altLang="zh-CN" dirty="0"/>
          </a:p>
          <a:p>
            <a:r>
              <a:rPr lang="en-US" altLang="zh-CN" dirty="0"/>
              <a:t>Advantages:</a:t>
            </a:r>
          </a:p>
          <a:p>
            <a:r>
              <a:rPr lang="en-US" altLang="zh-CN" dirty="0"/>
              <a:t>①High efficiency, Efficiency 22%-24%.</a:t>
            </a:r>
          </a:p>
          <a:p>
            <a:r>
              <a:rPr lang="en-US" altLang="zh-CN" dirty="0"/>
              <a:t>②Various application, such as 12V batteries, </a:t>
            </a:r>
            <a:r>
              <a:rPr lang="en-US" altLang="zh-CN" dirty="0" err="1"/>
              <a:t>smartphones</a:t>
            </a:r>
            <a:r>
              <a:rPr lang="en-US" altLang="zh-CN" dirty="0"/>
              <a:t> , power banks,  tablets etc.</a:t>
            </a:r>
          </a:p>
          <a:p>
            <a:r>
              <a:rPr lang="zh-CN" altLang="en-US" dirty="0"/>
              <a:t>③</a:t>
            </a:r>
            <a:r>
              <a:rPr lang="en-US" altLang="zh-CN" dirty="0"/>
              <a:t>Portable, lightweight and easy carrying.</a:t>
            </a:r>
            <a:endParaRPr lang="zh-CN"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107504" y="0"/>
            <a:ext cx="8784976" cy="836712"/>
          </a:xfrm>
          <a:prstGeom prst="ellipse">
            <a:avLst/>
          </a:prstGeom>
          <a:solidFill>
            <a:schemeClr val="accent1"/>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2274" tIns="56136" rIns="112274" bIns="56136" rtlCol="0" anchor="ctr"/>
          <a:lstStyle/>
          <a:p>
            <a:pPr algn="ctr"/>
            <a:r>
              <a:rPr lang="en-US" altLang="zh-CN" sz="3600" b="1" dirty="0">
                <a:effectLst>
                  <a:outerShdw blurRad="38100" dist="38100" dir="2700000" algn="tl">
                    <a:srgbClr val="000000">
                      <a:alpha val="43137"/>
                    </a:srgbClr>
                  </a:outerShdw>
                </a:effectLst>
              </a:rPr>
              <a:t>Solar Folding Bag</a:t>
            </a:r>
            <a:endParaRPr lang="zh-CN" altLang="en-US" sz="3600" b="1" dirty="0">
              <a:effectLst>
                <a:outerShdw blurRad="38100" dist="38100" dir="2700000" algn="tl">
                  <a:srgbClr val="000000">
                    <a:alpha val="43137"/>
                  </a:srgbClr>
                </a:outerShdw>
              </a:effectLst>
            </a:endParaRPr>
          </a:p>
        </p:txBody>
      </p:sp>
      <p:sp>
        <p:nvSpPr>
          <p:cNvPr id="4" name="矩形 3"/>
          <p:cNvSpPr/>
          <p:nvPr/>
        </p:nvSpPr>
        <p:spPr>
          <a:xfrm>
            <a:off x="629322" y="1340768"/>
            <a:ext cx="4297395" cy="369332"/>
          </a:xfrm>
          <a:prstGeom prst="rect">
            <a:avLst/>
          </a:prstGeom>
        </p:spPr>
        <p:txBody>
          <a:bodyPr wrap="none">
            <a:spAutoFit/>
          </a:bodyPr>
          <a:lstStyle/>
          <a:p>
            <a:pPr algn="ctr" fontAlgn="base">
              <a:spcBef>
                <a:spcPct val="0"/>
              </a:spcBef>
              <a:spcAft>
                <a:spcPct val="0"/>
              </a:spcAft>
            </a:pPr>
            <a:r>
              <a:rPr lang="en-US" altLang="zh-CN" b="1" u="sng" dirty="0">
                <a:solidFill>
                  <a:srgbClr val="1F497D"/>
                </a:solidFill>
                <a:latin typeface="微软雅黑" pitchFamily="34" charset="-122"/>
                <a:ea typeface="微软雅黑" pitchFamily="34" charset="-122"/>
                <a:cs typeface="Times New Roman" pitchFamily="18" charset="0"/>
              </a:rPr>
              <a:t>Solar Folding Bag Parameters Table</a:t>
            </a:r>
            <a:endParaRPr lang="zh-CN" altLang="zh-CN" sz="2000" dirty="0">
              <a:latin typeface="Arial" pitchFamily="34" charset="0"/>
              <a:ea typeface="宋体" pitchFamily="2" charset="-122"/>
              <a:cs typeface="宋体" pitchFamily="2" charset="-122"/>
            </a:endParaRPr>
          </a:p>
        </p:txBody>
      </p:sp>
      <p:graphicFrame>
        <p:nvGraphicFramePr>
          <p:cNvPr id="5" name="表格 4"/>
          <p:cNvGraphicFramePr>
            <a:graphicFrameLocks noGrp="1"/>
          </p:cNvGraphicFramePr>
          <p:nvPr/>
        </p:nvGraphicFramePr>
        <p:xfrm>
          <a:off x="539552" y="1412775"/>
          <a:ext cx="7848872" cy="4824535"/>
        </p:xfrm>
        <a:graphic>
          <a:graphicData uri="http://schemas.openxmlformats.org/drawingml/2006/table">
            <a:tbl>
              <a:tblPr/>
              <a:tblGrid>
                <a:gridCol w="1285462">
                  <a:extLst>
                    <a:ext uri="{9D8B030D-6E8A-4147-A177-3AD203B41FA5}">
                      <a16:colId xmlns:a16="http://schemas.microsoft.com/office/drawing/2014/main" val="20000"/>
                    </a:ext>
                  </a:extLst>
                </a:gridCol>
                <a:gridCol w="1285462">
                  <a:extLst>
                    <a:ext uri="{9D8B030D-6E8A-4147-A177-3AD203B41FA5}">
                      <a16:colId xmlns:a16="http://schemas.microsoft.com/office/drawing/2014/main" val="20001"/>
                    </a:ext>
                  </a:extLst>
                </a:gridCol>
                <a:gridCol w="1285462">
                  <a:extLst>
                    <a:ext uri="{9D8B030D-6E8A-4147-A177-3AD203B41FA5}">
                      <a16:colId xmlns:a16="http://schemas.microsoft.com/office/drawing/2014/main" val="20002"/>
                    </a:ext>
                  </a:extLst>
                </a:gridCol>
                <a:gridCol w="1285462">
                  <a:extLst>
                    <a:ext uri="{9D8B030D-6E8A-4147-A177-3AD203B41FA5}">
                      <a16:colId xmlns:a16="http://schemas.microsoft.com/office/drawing/2014/main" val="20003"/>
                    </a:ext>
                  </a:extLst>
                </a:gridCol>
                <a:gridCol w="1338872">
                  <a:extLst>
                    <a:ext uri="{9D8B030D-6E8A-4147-A177-3AD203B41FA5}">
                      <a16:colId xmlns:a16="http://schemas.microsoft.com/office/drawing/2014/main" val="20004"/>
                    </a:ext>
                  </a:extLst>
                </a:gridCol>
                <a:gridCol w="1368152">
                  <a:extLst>
                    <a:ext uri="{9D8B030D-6E8A-4147-A177-3AD203B41FA5}">
                      <a16:colId xmlns:a16="http://schemas.microsoft.com/office/drawing/2014/main" val="20005"/>
                    </a:ext>
                  </a:extLst>
                </a:gridCol>
              </a:tblGrid>
              <a:tr h="648098">
                <a:tc>
                  <a:txBody>
                    <a:bodyPr/>
                    <a:lstStyle/>
                    <a:p>
                      <a:pPr algn="ctr" fontAlgn="ctr"/>
                      <a:r>
                        <a:rPr lang="en-US" sz="800" b="1" i="0" u="none" strike="noStrike" dirty="0">
                          <a:solidFill>
                            <a:srgbClr val="000000"/>
                          </a:solidFill>
                          <a:latin typeface="Times New Roman" pitchFamily="18" charset="0"/>
                          <a:cs typeface="Times New Roman" pitchFamily="18" charset="0"/>
                        </a:rPr>
                        <a:t>Model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000000"/>
                          </a:solidFill>
                          <a:latin typeface="Times New Roman" pitchFamily="18" charset="0"/>
                          <a:cs typeface="Times New Roman" pitchFamily="18" charset="0"/>
                        </a:rPr>
                        <a:t>TYL-SFSP120-6 120W</a:t>
                      </a:r>
                      <a:br>
                        <a:rPr lang="en-US" sz="800" b="1" i="0" u="none" strike="noStrike" dirty="0">
                          <a:solidFill>
                            <a:srgbClr val="000000"/>
                          </a:solidFill>
                          <a:latin typeface="Times New Roman" pitchFamily="18" charset="0"/>
                          <a:cs typeface="Times New Roman" pitchFamily="18" charset="0"/>
                        </a:rPr>
                      </a:br>
                      <a:r>
                        <a:rPr lang="en-US" sz="800" b="1" i="0" u="none" strike="noStrike" dirty="0">
                          <a:solidFill>
                            <a:srgbClr val="000000"/>
                          </a:solidFill>
                          <a:latin typeface="Times New Roman" pitchFamily="18" charset="0"/>
                          <a:cs typeface="Times New Roman" pitchFamily="18" charset="0"/>
                        </a:rPr>
                        <a:t>Six folds </a:t>
                      </a:r>
                      <a:r>
                        <a:rPr lang="en-US" sz="800" b="1" i="0" u="none" strike="noStrike" dirty="0" err="1">
                          <a:solidFill>
                            <a:srgbClr val="000000"/>
                          </a:solidFill>
                          <a:latin typeface="Times New Roman" pitchFamily="18" charset="0"/>
                          <a:cs typeface="Times New Roman" pitchFamily="18" charset="0"/>
                        </a:rPr>
                        <a:t>Abrazine</a:t>
                      </a:r>
                      <a:r>
                        <a:rPr lang="en-US" sz="800" b="1" i="0" u="none" strike="noStrike" dirty="0">
                          <a:solidFill>
                            <a:srgbClr val="000000"/>
                          </a:solidFill>
                          <a:latin typeface="Times New Roman" pitchFamily="18" charset="0"/>
                          <a:cs typeface="Times New Roman" pitchFamily="18" charset="0"/>
                        </a:rPr>
                        <a:t> SUNPOWER solar charger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000000"/>
                          </a:solidFill>
                          <a:latin typeface="Times New Roman" pitchFamily="18" charset="0"/>
                          <a:cs typeface="Times New Roman" pitchFamily="18" charset="0"/>
                        </a:rPr>
                        <a:t>TYL-SFSP100-2 100W</a:t>
                      </a:r>
                      <a:br>
                        <a:rPr lang="en-US" sz="800" b="1" i="0" u="none" strike="noStrike" dirty="0">
                          <a:solidFill>
                            <a:srgbClr val="000000"/>
                          </a:solidFill>
                          <a:latin typeface="Times New Roman" pitchFamily="18" charset="0"/>
                          <a:cs typeface="Times New Roman" pitchFamily="18" charset="0"/>
                        </a:rPr>
                      </a:br>
                      <a:r>
                        <a:rPr lang="en-US" sz="800" b="1" i="0" u="none" strike="noStrike" dirty="0">
                          <a:solidFill>
                            <a:srgbClr val="000000"/>
                          </a:solidFill>
                          <a:latin typeface="Times New Roman" pitchFamily="18" charset="0"/>
                          <a:cs typeface="Times New Roman" pitchFamily="18" charset="0"/>
                        </a:rPr>
                        <a:t>Two folds </a:t>
                      </a:r>
                      <a:r>
                        <a:rPr lang="en-US" sz="800" b="1" i="0" u="none" strike="noStrike" dirty="0" err="1">
                          <a:solidFill>
                            <a:srgbClr val="000000"/>
                          </a:solidFill>
                          <a:latin typeface="Times New Roman" pitchFamily="18" charset="0"/>
                          <a:cs typeface="Times New Roman" pitchFamily="18" charset="0"/>
                        </a:rPr>
                        <a:t>Abrazine</a:t>
                      </a:r>
                      <a:r>
                        <a:rPr lang="en-US" sz="800" b="1" i="0" u="none" strike="noStrike" dirty="0">
                          <a:solidFill>
                            <a:srgbClr val="000000"/>
                          </a:solidFill>
                          <a:latin typeface="Times New Roman" pitchFamily="18" charset="0"/>
                          <a:cs typeface="Times New Roman" pitchFamily="18" charset="0"/>
                        </a:rPr>
                        <a:t> SUNPOWER solar charger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000000"/>
                          </a:solidFill>
                          <a:latin typeface="Times New Roman" pitchFamily="18" charset="0"/>
                          <a:cs typeface="Times New Roman" pitchFamily="18" charset="0"/>
                        </a:rPr>
                        <a:t>TYL-SFSP60-2 60W</a:t>
                      </a:r>
                      <a:br>
                        <a:rPr lang="en-US" sz="800" b="1" i="0" u="none" strike="noStrike" dirty="0">
                          <a:solidFill>
                            <a:srgbClr val="000000"/>
                          </a:solidFill>
                          <a:latin typeface="Times New Roman" pitchFamily="18" charset="0"/>
                          <a:cs typeface="Times New Roman" pitchFamily="18" charset="0"/>
                        </a:rPr>
                      </a:br>
                      <a:r>
                        <a:rPr lang="en-US" sz="800" b="1" i="0" u="none" strike="noStrike" dirty="0">
                          <a:solidFill>
                            <a:srgbClr val="000000"/>
                          </a:solidFill>
                          <a:latin typeface="Times New Roman" pitchFamily="18" charset="0"/>
                          <a:cs typeface="Times New Roman" pitchFamily="18" charset="0"/>
                        </a:rPr>
                        <a:t>Two folds </a:t>
                      </a:r>
                      <a:r>
                        <a:rPr lang="en-US" sz="800" b="1" i="0" u="none" strike="noStrike" dirty="0" err="1">
                          <a:solidFill>
                            <a:srgbClr val="000000"/>
                          </a:solidFill>
                          <a:latin typeface="Times New Roman" pitchFamily="18" charset="0"/>
                          <a:cs typeface="Times New Roman" pitchFamily="18" charset="0"/>
                        </a:rPr>
                        <a:t>Abrazine</a:t>
                      </a:r>
                      <a:r>
                        <a:rPr lang="en-US" sz="800" b="1" i="0" u="none" strike="noStrike" dirty="0">
                          <a:solidFill>
                            <a:srgbClr val="000000"/>
                          </a:solidFill>
                          <a:latin typeface="Times New Roman" pitchFamily="18" charset="0"/>
                          <a:cs typeface="Times New Roman" pitchFamily="18" charset="0"/>
                        </a:rPr>
                        <a:t> SUNPOWER solar charger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000000"/>
                          </a:solidFill>
                          <a:latin typeface="Times New Roman" pitchFamily="18" charset="0"/>
                          <a:cs typeface="Times New Roman" pitchFamily="18" charset="0"/>
                        </a:rPr>
                        <a:t>TYL-FSP100-2 100W </a:t>
                      </a:r>
                      <a:br>
                        <a:rPr lang="en-US" sz="800" b="1" i="0" u="none" strike="noStrike" dirty="0">
                          <a:solidFill>
                            <a:srgbClr val="000000"/>
                          </a:solidFill>
                          <a:latin typeface="Times New Roman" pitchFamily="18" charset="0"/>
                          <a:cs typeface="Times New Roman" pitchFamily="18" charset="0"/>
                        </a:rPr>
                      </a:br>
                      <a:r>
                        <a:rPr lang="en-US" sz="800" b="1" i="0" u="none" strike="noStrike" dirty="0">
                          <a:solidFill>
                            <a:srgbClr val="000000"/>
                          </a:solidFill>
                          <a:latin typeface="Times New Roman" pitchFamily="18" charset="0"/>
                          <a:cs typeface="Times New Roman" pitchFamily="18" charset="0"/>
                        </a:rPr>
                        <a:t>Two folds </a:t>
                      </a:r>
                      <a:r>
                        <a:rPr lang="en-US" sz="800" b="1" i="0" u="none" strike="noStrike" dirty="0" err="1">
                          <a:solidFill>
                            <a:srgbClr val="000000"/>
                          </a:solidFill>
                          <a:latin typeface="Times New Roman" pitchFamily="18" charset="0"/>
                          <a:cs typeface="Times New Roman" pitchFamily="18" charset="0"/>
                        </a:rPr>
                        <a:t>Abrazine</a:t>
                      </a:r>
                      <a:r>
                        <a:rPr lang="en-US" sz="800" b="1" i="0" u="none" strike="noStrike" dirty="0">
                          <a:solidFill>
                            <a:srgbClr val="000000"/>
                          </a:solidFill>
                          <a:latin typeface="Times New Roman" pitchFamily="18" charset="0"/>
                          <a:cs typeface="Times New Roman" pitchFamily="18" charset="0"/>
                        </a:rPr>
                        <a:t> PET solar charger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000000"/>
                          </a:solidFill>
                          <a:latin typeface="Times New Roman" pitchFamily="18" charset="0"/>
                          <a:cs typeface="Times New Roman" pitchFamily="18" charset="0"/>
                        </a:rPr>
                        <a:t>TYL-FSP50-2 50W </a:t>
                      </a:r>
                      <a:br>
                        <a:rPr lang="en-US" sz="800" b="1" i="0" u="none" strike="noStrike" dirty="0">
                          <a:solidFill>
                            <a:srgbClr val="000000"/>
                          </a:solidFill>
                          <a:latin typeface="Times New Roman" pitchFamily="18" charset="0"/>
                          <a:cs typeface="Times New Roman" pitchFamily="18" charset="0"/>
                        </a:rPr>
                      </a:br>
                      <a:r>
                        <a:rPr lang="en-US" sz="800" b="1" i="0" u="none" strike="noStrike" dirty="0">
                          <a:solidFill>
                            <a:srgbClr val="000000"/>
                          </a:solidFill>
                          <a:latin typeface="Times New Roman" pitchFamily="18" charset="0"/>
                          <a:cs typeface="Times New Roman" pitchFamily="18" charset="0"/>
                        </a:rPr>
                        <a:t>Two folds </a:t>
                      </a:r>
                      <a:r>
                        <a:rPr lang="en-US" sz="800" b="1" i="0" u="none" strike="noStrike" dirty="0" err="1">
                          <a:solidFill>
                            <a:srgbClr val="000000"/>
                          </a:solidFill>
                          <a:latin typeface="Times New Roman" pitchFamily="18" charset="0"/>
                          <a:cs typeface="Times New Roman" pitchFamily="18" charset="0"/>
                        </a:rPr>
                        <a:t>Abrazine</a:t>
                      </a:r>
                      <a:r>
                        <a:rPr lang="en-US" sz="800" b="1" i="0" u="none" strike="noStrike" dirty="0">
                          <a:solidFill>
                            <a:srgbClr val="000000"/>
                          </a:solidFill>
                          <a:latin typeface="Times New Roman" pitchFamily="18" charset="0"/>
                          <a:cs typeface="Times New Roman" pitchFamily="18" charset="0"/>
                        </a:rPr>
                        <a:t> PET solar charger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062742">
                <a:tc rowSpan="2">
                  <a:txBody>
                    <a:bodyPr/>
                    <a:lstStyle/>
                    <a:p>
                      <a:pPr algn="ctr" fontAlgn="ctr"/>
                      <a:r>
                        <a:rPr lang="en-US" sz="800" b="0" i="0" u="none" strike="noStrike" dirty="0">
                          <a:solidFill>
                            <a:srgbClr val="000000"/>
                          </a:solidFill>
                          <a:latin typeface="Times New Roman" pitchFamily="18" charset="0"/>
                          <a:cs typeface="Times New Roman" pitchFamily="18" charset="0"/>
                        </a:rPr>
                        <a:t>Appearance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zh-CN" altLang="en-US" sz="800" b="0" i="0" u="none" strike="noStrike" dirty="0">
                        <a:solidFill>
                          <a:srgbClr val="000000"/>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zh-CN" altLang="en-US" sz="800" b="0" i="0" u="none" strike="noStrike" dirty="0">
                        <a:solidFill>
                          <a:srgbClr val="000000"/>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endParaRPr lang="zh-CN" altLang="en-US" sz="800" b="0" i="0" u="none" strike="noStrike" dirty="0">
                        <a:solidFill>
                          <a:srgbClr val="000000"/>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zh-CN" altLang="en-US" sz="800" b="0" i="0" u="none" strike="noStrike">
                        <a:solidFill>
                          <a:srgbClr val="000000"/>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zh-CN" altLang="en-US" sz="800" b="0" i="0" u="none" strike="noStrike">
                        <a:solidFill>
                          <a:srgbClr val="000000"/>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062742">
                <a:tc vMerge="1">
                  <a:txBody>
                    <a:bodyPr/>
                    <a:lstStyle/>
                    <a:p>
                      <a:endParaRPr lang="zh-CN" altLang="en-US"/>
                    </a:p>
                  </a:txBody>
                  <a:tcPr/>
                </a:tc>
                <a:tc>
                  <a:txBody>
                    <a:bodyPr/>
                    <a:lstStyle/>
                    <a:p>
                      <a:pPr algn="ctr" fontAlgn="ctr"/>
                      <a:endParaRPr lang="zh-CN" altLang="en-US" sz="800" b="0" i="0" u="none" strike="noStrike">
                        <a:solidFill>
                          <a:srgbClr val="000000"/>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zh-CN" altLang="en-US" sz="800" b="0" i="0" u="none" strike="noStrike" dirty="0">
                        <a:solidFill>
                          <a:srgbClr val="000000"/>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zh-CN" altLang="en-US"/>
                    </a:p>
                  </a:txBody>
                  <a:tcPr/>
                </a:tc>
                <a:tc>
                  <a:txBody>
                    <a:bodyPr/>
                    <a:lstStyle/>
                    <a:p>
                      <a:pPr algn="ctr" fontAlgn="ctr"/>
                      <a:endParaRPr lang="zh-CN" altLang="en-US" sz="800" b="0" i="0" u="none" strike="noStrike" dirty="0">
                        <a:solidFill>
                          <a:srgbClr val="000000"/>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zh-CN" altLang="en-US" sz="800" b="0" i="0" u="none" strike="noStrike" dirty="0">
                        <a:solidFill>
                          <a:srgbClr val="000000"/>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86074">
                <a:tc>
                  <a:txBody>
                    <a:bodyPr/>
                    <a:lstStyle/>
                    <a:p>
                      <a:pPr algn="ctr" fontAlgn="ctr"/>
                      <a:r>
                        <a:rPr lang="en-US" sz="800" b="0" i="0" u="none" strike="noStrike" dirty="0">
                          <a:solidFill>
                            <a:srgbClr val="000000"/>
                          </a:solidFill>
                          <a:latin typeface="Times New Roman" pitchFamily="18" charset="0"/>
                          <a:cs typeface="Times New Roman" pitchFamily="18" charset="0"/>
                        </a:rPr>
                        <a:t>Color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latin typeface="Times New Roman" pitchFamily="18" charset="0"/>
                          <a:cs typeface="Times New Roman" pitchFamily="18" charset="0"/>
                        </a:rPr>
                        <a:t>Camouflage colors/Black/Other Customization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latin typeface="Times New Roman" pitchFamily="18" charset="0"/>
                          <a:cs typeface="Times New Roman" pitchFamily="18" charset="0"/>
                        </a:rPr>
                        <a:t>Black/Other Customization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latin typeface="Times New Roman" pitchFamily="18" charset="0"/>
                          <a:cs typeface="Times New Roman" pitchFamily="18" charset="0"/>
                        </a:rPr>
                        <a:t>Black/Other Customization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dirty="0">
                          <a:solidFill>
                            <a:srgbClr val="000000"/>
                          </a:solidFill>
                          <a:latin typeface="Times New Roman" pitchFamily="18" charset="0"/>
                          <a:cs typeface="Times New Roman" pitchFamily="18" charset="0"/>
                        </a:rPr>
                        <a:t>Black/Other Customization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dirty="0">
                          <a:solidFill>
                            <a:srgbClr val="000000"/>
                          </a:solidFill>
                          <a:latin typeface="Times New Roman" pitchFamily="18" charset="0"/>
                          <a:cs typeface="Times New Roman" pitchFamily="18" charset="0"/>
                        </a:rPr>
                        <a:t>Black/Other Customization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29195">
                <a:tc>
                  <a:txBody>
                    <a:bodyPr/>
                    <a:lstStyle/>
                    <a:p>
                      <a:pPr algn="ctr" fontAlgn="ctr"/>
                      <a:r>
                        <a:rPr lang="en-US" sz="800" b="0" i="0" u="none" strike="noStrike">
                          <a:solidFill>
                            <a:srgbClr val="000000"/>
                          </a:solidFill>
                          <a:latin typeface="Times New Roman" pitchFamily="18" charset="0"/>
                          <a:cs typeface="Times New Roman" pitchFamily="18" charset="0"/>
                        </a:rPr>
                        <a:t>Peak Power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latin typeface="Times New Roman" pitchFamily="18" charset="0"/>
                          <a:cs typeface="Times New Roman" pitchFamily="18" charset="0"/>
                        </a:rPr>
                        <a:t>120W</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latin typeface="Times New Roman" pitchFamily="18" charset="0"/>
                          <a:cs typeface="Times New Roman" pitchFamily="18" charset="0"/>
                        </a:rPr>
                        <a:t>100W</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latin typeface="Times New Roman" pitchFamily="18" charset="0"/>
                          <a:cs typeface="Times New Roman" pitchFamily="18" charset="0"/>
                        </a:rPr>
                        <a:t>50W</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dirty="0">
                          <a:solidFill>
                            <a:srgbClr val="000000"/>
                          </a:solidFill>
                          <a:latin typeface="Times New Roman" pitchFamily="18" charset="0"/>
                          <a:cs typeface="Times New Roman" pitchFamily="18" charset="0"/>
                        </a:rPr>
                        <a:t>100W</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dirty="0">
                          <a:solidFill>
                            <a:srgbClr val="000000"/>
                          </a:solidFill>
                          <a:latin typeface="Times New Roman" pitchFamily="18" charset="0"/>
                          <a:cs typeface="Times New Roman" pitchFamily="18" charset="0"/>
                        </a:rPr>
                        <a:t>50W</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05062">
                <a:tc>
                  <a:txBody>
                    <a:bodyPr/>
                    <a:lstStyle/>
                    <a:p>
                      <a:pPr algn="ctr" fontAlgn="ctr"/>
                      <a:r>
                        <a:rPr lang="en-US" sz="800" b="0" i="0" u="none" strike="noStrike">
                          <a:solidFill>
                            <a:srgbClr val="000000"/>
                          </a:solidFill>
                          <a:latin typeface="Times New Roman" pitchFamily="18" charset="0"/>
                          <a:cs typeface="Times New Roman" pitchFamily="18" charset="0"/>
                        </a:rPr>
                        <a:t>Cell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latin typeface="Times New Roman" pitchFamily="18" charset="0"/>
                          <a:cs typeface="Times New Roman" pitchFamily="18" charset="0"/>
                        </a:rPr>
                        <a:t>Mono19.2%above efficiency sunpower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latin typeface="Times New Roman" pitchFamily="18" charset="0"/>
                          <a:cs typeface="Times New Roman" pitchFamily="18" charset="0"/>
                        </a:rPr>
                        <a:t>Mono19.2%above efficiency sunpower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latin typeface="Times New Roman" pitchFamily="18" charset="0"/>
                          <a:cs typeface="Times New Roman" pitchFamily="18" charset="0"/>
                        </a:rPr>
                        <a:t>Mono19.2%above efficiency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latin typeface="Times New Roman" pitchFamily="18" charset="0"/>
                          <a:cs typeface="Times New Roman" pitchFamily="18" charset="0"/>
                        </a:rPr>
                        <a:t>Mono19.2%above efficiency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dirty="0">
                          <a:solidFill>
                            <a:srgbClr val="000000"/>
                          </a:solidFill>
                          <a:latin typeface="Times New Roman" pitchFamily="18" charset="0"/>
                          <a:cs typeface="Times New Roman" pitchFamily="18" charset="0"/>
                        </a:rPr>
                        <a:t>Mono19.2%above efficiency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43037">
                <a:tc>
                  <a:txBody>
                    <a:bodyPr/>
                    <a:lstStyle/>
                    <a:p>
                      <a:pPr algn="ctr" fontAlgn="ctr"/>
                      <a:r>
                        <a:rPr lang="en-US" sz="800" b="0" i="0" u="none" strike="noStrike">
                          <a:solidFill>
                            <a:srgbClr val="000000"/>
                          </a:solidFill>
                          <a:latin typeface="Times New Roman" pitchFamily="18" charset="0"/>
                          <a:cs typeface="Times New Roman" pitchFamily="18" charset="0"/>
                        </a:rPr>
                        <a:t>Output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latin typeface="Times New Roman" pitchFamily="18" charset="0"/>
                          <a:cs typeface="Times New Roman" pitchFamily="18" charset="0"/>
                        </a:rPr>
                        <a:t>DC18V*6.6A&amp;USB 5V*3.0A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latin typeface="Times New Roman" pitchFamily="18" charset="0"/>
                          <a:cs typeface="Times New Roman" pitchFamily="18" charset="0"/>
                        </a:rPr>
                        <a:t>DC18V*5.5A&amp;USB 5V*3.0A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latin typeface="Times New Roman" pitchFamily="18" charset="0"/>
                          <a:cs typeface="Times New Roman" pitchFamily="18" charset="0"/>
                        </a:rPr>
                        <a:t>DC18V*3.4A&amp;USB 5V*3.0A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latin typeface="Times New Roman" pitchFamily="18" charset="0"/>
                          <a:cs typeface="Times New Roman" pitchFamily="18" charset="0"/>
                        </a:rPr>
                        <a:t>DC18V*5.5A&amp;USB 5V*3.0A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dirty="0">
                          <a:solidFill>
                            <a:srgbClr val="000000"/>
                          </a:solidFill>
                          <a:latin typeface="Times New Roman" pitchFamily="18" charset="0"/>
                          <a:cs typeface="Times New Roman" pitchFamily="18" charset="0"/>
                        </a:rPr>
                        <a:t>DC18V*2.7A&amp;USB 5V*2.0A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29195">
                <a:tc>
                  <a:txBody>
                    <a:bodyPr/>
                    <a:lstStyle/>
                    <a:p>
                      <a:pPr algn="ctr" fontAlgn="ctr"/>
                      <a:r>
                        <a:rPr lang="en-US" sz="800" b="0" i="0" u="none" strike="noStrike">
                          <a:solidFill>
                            <a:srgbClr val="000000"/>
                          </a:solidFill>
                          <a:latin typeface="Times New Roman" pitchFamily="18" charset="0"/>
                          <a:cs typeface="Times New Roman" pitchFamily="18" charset="0"/>
                        </a:rPr>
                        <a:t>Unfold Dimension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latin typeface="Times New Roman" pitchFamily="18" charset="0"/>
                          <a:cs typeface="Times New Roman" pitchFamily="18" charset="0"/>
                        </a:rPr>
                        <a:t>1810*405*6MM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latin typeface="Times New Roman" pitchFamily="18" charset="0"/>
                          <a:cs typeface="Times New Roman" pitchFamily="18" charset="0"/>
                        </a:rPr>
                        <a:t>1120*540*4MM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latin typeface="Times New Roman" pitchFamily="18" charset="0"/>
                          <a:cs typeface="Times New Roman" pitchFamily="18" charset="0"/>
                        </a:rPr>
                        <a:t>840*416*4MM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latin typeface="Times New Roman" pitchFamily="18" charset="0"/>
                          <a:cs typeface="Times New Roman" pitchFamily="18" charset="0"/>
                        </a:rPr>
                        <a:t>1040*520*4MM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dirty="0">
                          <a:solidFill>
                            <a:srgbClr val="000000"/>
                          </a:solidFill>
                          <a:latin typeface="Times New Roman" pitchFamily="18" charset="0"/>
                          <a:cs typeface="Times New Roman" pitchFamily="18" charset="0"/>
                        </a:rPr>
                        <a:t>900*450*4MM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29195">
                <a:tc>
                  <a:txBody>
                    <a:bodyPr/>
                    <a:lstStyle/>
                    <a:p>
                      <a:pPr algn="ctr" fontAlgn="ctr"/>
                      <a:r>
                        <a:rPr lang="en-US" sz="800" b="0" i="0" u="none" strike="noStrike">
                          <a:solidFill>
                            <a:srgbClr val="000000"/>
                          </a:solidFill>
                          <a:latin typeface="Times New Roman" pitchFamily="18" charset="0"/>
                          <a:cs typeface="Times New Roman" pitchFamily="18" charset="0"/>
                        </a:rPr>
                        <a:t>Fold Dimension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latin typeface="Times New Roman" pitchFamily="18" charset="0"/>
                          <a:cs typeface="Times New Roman" pitchFamily="18" charset="0"/>
                        </a:rPr>
                        <a:t>405*280*48mm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latin typeface="Times New Roman" pitchFamily="18" charset="0"/>
                          <a:cs typeface="Times New Roman" pitchFamily="18" charset="0"/>
                        </a:rPr>
                        <a:t>560*540*8MM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latin typeface="Times New Roman" pitchFamily="18" charset="0"/>
                          <a:cs typeface="Times New Roman" pitchFamily="18" charset="0"/>
                        </a:rPr>
                        <a:t>420*416*8MM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latin typeface="Times New Roman" pitchFamily="18" charset="0"/>
                          <a:cs typeface="Times New Roman" pitchFamily="18" charset="0"/>
                        </a:rPr>
                        <a:t>520*510*8MM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dirty="0">
                          <a:solidFill>
                            <a:srgbClr val="000000"/>
                          </a:solidFill>
                          <a:latin typeface="Times New Roman" pitchFamily="18" charset="0"/>
                          <a:cs typeface="Times New Roman" pitchFamily="18" charset="0"/>
                        </a:rPr>
                        <a:t>450*</a:t>
                      </a:r>
                      <a:r>
                        <a:rPr lang="en-US" sz="800" b="0" i="0" u="none" strike="noStrike" dirty="0" err="1">
                          <a:solidFill>
                            <a:srgbClr val="000000"/>
                          </a:solidFill>
                          <a:latin typeface="Times New Roman" pitchFamily="18" charset="0"/>
                          <a:cs typeface="Times New Roman" pitchFamily="18" charset="0"/>
                        </a:rPr>
                        <a:t>450</a:t>
                      </a:r>
                      <a:r>
                        <a:rPr lang="en-US" sz="800" b="0" i="0" u="none" strike="noStrike" dirty="0">
                          <a:solidFill>
                            <a:srgbClr val="000000"/>
                          </a:solidFill>
                          <a:latin typeface="Times New Roman" pitchFamily="18" charset="0"/>
                          <a:cs typeface="Times New Roman" pitchFamily="18" charset="0"/>
                        </a:rPr>
                        <a:t>*8MM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29195">
                <a:tc>
                  <a:txBody>
                    <a:bodyPr/>
                    <a:lstStyle/>
                    <a:p>
                      <a:pPr algn="ctr" fontAlgn="ctr"/>
                      <a:r>
                        <a:rPr lang="en-US" sz="800" b="0" i="0" u="none" strike="noStrike">
                          <a:solidFill>
                            <a:srgbClr val="000000"/>
                          </a:solidFill>
                          <a:latin typeface="Times New Roman" pitchFamily="18" charset="0"/>
                          <a:cs typeface="Times New Roman" pitchFamily="18" charset="0"/>
                        </a:rPr>
                        <a:t>Fold Count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dirty="0">
                          <a:solidFill>
                            <a:srgbClr val="000000"/>
                          </a:solidFill>
                          <a:latin typeface="Times New Roman" pitchFamily="18" charset="0"/>
                          <a:cs typeface="Times New Roman" pitchFamily="18" charset="0"/>
                        </a:rPr>
                        <a:t>Six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dirty="0">
                          <a:solidFill>
                            <a:srgbClr val="000000"/>
                          </a:solidFill>
                          <a:latin typeface="Times New Roman" pitchFamily="18" charset="0"/>
                          <a:cs typeface="Times New Roman" pitchFamily="18" charset="0"/>
                        </a:rPr>
                        <a:t>Two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dirty="0">
                          <a:solidFill>
                            <a:srgbClr val="000000"/>
                          </a:solidFill>
                          <a:latin typeface="Times New Roman" pitchFamily="18" charset="0"/>
                          <a:cs typeface="Times New Roman" pitchFamily="18" charset="0"/>
                        </a:rPr>
                        <a:t>Two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dirty="0">
                          <a:solidFill>
                            <a:srgbClr val="000000"/>
                          </a:solidFill>
                          <a:latin typeface="Times New Roman" pitchFamily="18" charset="0"/>
                          <a:cs typeface="Times New Roman" pitchFamily="18" charset="0"/>
                        </a:rPr>
                        <a:t>Two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dirty="0">
                          <a:solidFill>
                            <a:srgbClr val="000000"/>
                          </a:solidFill>
                          <a:latin typeface="Times New Roman" pitchFamily="18" charset="0"/>
                          <a:cs typeface="Times New Roman" pitchFamily="18" charset="0"/>
                        </a:rPr>
                        <a:t>Two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pic>
        <p:nvPicPr>
          <p:cNvPr id="6" name="图片 5">
            <a:extLst>
              <a:ext uri="{FF2B5EF4-FFF2-40B4-BE49-F238E27FC236}">
                <a16:creationId xmlns:a16="http://schemas.microsoft.com/office/drawing/2014/main" id="{41F2DD8A-9BF4-4E51-BB1F-BD2DD96805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704" y="2132856"/>
            <a:ext cx="1154828" cy="936104"/>
          </a:xfrm>
          <a:prstGeom prst="rect">
            <a:avLst/>
          </a:prstGeom>
        </p:spPr>
      </p:pic>
      <p:pic>
        <p:nvPicPr>
          <p:cNvPr id="7" name="图片 6">
            <a:extLst>
              <a:ext uri="{FF2B5EF4-FFF2-40B4-BE49-F238E27FC236}">
                <a16:creationId xmlns:a16="http://schemas.microsoft.com/office/drawing/2014/main" id="{D18B9AEA-0931-4299-9CFA-FFF847C72E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704" y="3284984"/>
            <a:ext cx="1152128" cy="768048"/>
          </a:xfrm>
          <a:prstGeom prst="rect">
            <a:avLst/>
          </a:prstGeom>
        </p:spPr>
      </p:pic>
      <p:pic>
        <p:nvPicPr>
          <p:cNvPr id="8" name="图片 7">
            <a:extLst>
              <a:ext uri="{FF2B5EF4-FFF2-40B4-BE49-F238E27FC236}">
                <a16:creationId xmlns:a16="http://schemas.microsoft.com/office/drawing/2014/main" id="{C896E480-C560-4492-9514-6013E642D9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136" y="2132856"/>
            <a:ext cx="1034913" cy="885851"/>
          </a:xfrm>
          <a:prstGeom prst="rect">
            <a:avLst/>
          </a:prstGeom>
        </p:spPr>
      </p:pic>
      <p:pic>
        <p:nvPicPr>
          <p:cNvPr id="9" name="图片 8">
            <a:extLst>
              <a:ext uri="{FF2B5EF4-FFF2-40B4-BE49-F238E27FC236}">
                <a16:creationId xmlns:a16="http://schemas.microsoft.com/office/drawing/2014/main" id="{31EEFC6B-9448-4067-A034-23B2E77E37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128" y="3356992"/>
            <a:ext cx="1152652" cy="573740"/>
          </a:xfrm>
          <a:prstGeom prst="rect">
            <a:avLst/>
          </a:prstGeom>
        </p:spPr>
      </p:pic>
      <p:pic>
        <p:nvPicPr>
          <p:cNvPr id="10" name="图片 9">
            <a:extLst>
              <a:ext uri="{FF2B5EF4-FFF2-40B4-BE49-F238E27FC236}">
                <a16:creationId xmlns:a16="http://schemas.microsoft.com/office/drawing/2014/main" id="{2F43D638-A872-4C3B-A177-E5B31E8489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4288" y="2132856"/>
            <a:ext cx="1008112" cy="875155"/>
          </a:xfrm>
          <a:prstGeom prst="rect">
            <a:avLst/>
          </a:prstGeom>
        </p:spPr>
      </p:pic>
      <p:pic>
        <p:nvPicPr>
          <p:cNvPr id="11" name="图片 10">
            <a:extLst>
              <a:ext uri="{FF2B5EF4-FFF2-40B4-BE49-F238E27FC236}">
                <a16:creationId xmlns:a16="http://schemas.microsoft.com/office/drawing/2014/main" id="{86F5B4BA-DDCE-463A-8937-5E62AD614E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2280" y="3284984"/>
            <a:ext cx="1080120" cy="720080"/>
          </a:xfrm>
          <a:prstGeom prst="rect">
            <a:avLst/>
          </a:prstGeom>
        </p:spPr>
      </p:pic>
      <p:pic>
        <p:nvPicPr>
          <p:cNvPr id="12" name="图片 11">
            <a:extLst>
              <a:ext uri="{FF2B5EF4-FFF2-40B4-BE49-F238E27FC236}">
                <a16:creationId xmlns:a16="http://schemas.microsoft.com/office/drawing/2014/main" id="{055DF1A4-AA18-4304-A3AC-8CDDDB436E7A}"/>
              </a:ext>
            </a:extLst>
          </p:cNvPr>
          <p:cNvPicPr>
            <a:picLocks noChangeAspect="1"/>
          </p:cNvPicPr>
          <p:nvPr/>
        </p:nvPicPr>
        <p:blipFill>
          <a:blip r:embed="rId8" cstate="print"/>
          <a:stretch>
            <a:fillRect/>
          </a:stretch>
        </p:blipFill>
        <p:spPr>
          <a:xfrm>
            <a:off x="3347864" y="2132856"/>
            <a:ext cx="806357" cy="864096"/>
          </a:xfrm>
          <a:prstGeom prst="rect">
            <a:avLst/>
          </a:prstGeom>
        </p:spPr>
      </p:pic>
      <p:pic>
        <p:nvPicPr>
          <p:cNvPr id="13" name="图片 12">
            <a:extLst>
              <a:ext uri="{FF2B5EF4-FFF2-40B4-BE49-F238E27FC236}">
                <a16:creationId xmlns:a16="http://schemas.microsoft.com/office/drawing/2014/main" id="{BDD0EFEE-3DC1-4D67-9AAD-2A74FFE257D4}"/>
              </a:ext>
            </a:extLst>
          </p:cNvPr>
          <p:cNvPicPr>
            <a:picLocks noChangeAspect="1"/>
          </p:cNvPicPr>
          <p:nvPr/>
        </p:nvPicPr>
        <p:blipFill>
          <a:blip r:embed="rId9" cstate="print"/>
          <a:stretch>
            <a:fillRect/>
          </a:stretch>
        </p:blipFill>
        <p:spPr>
          <a:xfrm rot="5400000">
            <a:off x="3426062" y="2990762"/>
            <a:ext cx="650044" cy="1238488"/>
          </a:xfrm>
          <a:prstGeom prst="rect">
            <a:avLst/>
          </a:prstGeom>
        </p:spPr>
      </p:pic>
      <p:pic>
        <p:nvPicPr>
          <p:cNvPr id="14" name="图片 13">
            <a:extLst>
              <a:ext uri="{FF2B5EF4-FFF2-40B4-BE49-F238E27FC236}">
                <a16:creationId xmlns:a16="http://schemas.microsoft.com/office/drawing/2014/main" id="{FDB6EDC5-CD3A-4496-BD08-32393A164D6E}"/>
              </a:ext>
            </a:extLst>
          </p:cNvPr>
          <p:cNvPicPr>
            <a:picLocks noChangeAspect="1"/>
          </p:cNvPicPr>
          <p:nvPr/>
        </p:nvPicPr>
        <p:blipFill>
          <a:blip r:embed="rId10" cstate="print"/>
          <a:stretch>
            <a:fillRect/>
          </a:stretch>
        </p:blipFill>
        <p:spPr>
          <a:xfrm>
            <a:off x="4644008" y="2132856"/>
            <a:ext cx="804453" cy="864096"/>
          </a:xfrm>
          <a:prstGeom prst="rect">
            <a:avLst/>
          </a:prstGeom>
        </p:spPr>
      </p:pic>
      <p:pic>
        <p:nvPicPr>
          <p:cNvPr id="15" name="图片 14">
            <a:extLst>
              <a:ext uri="{FF2B5EF4-FFF2-40B4-BE49-F238E27FC236}">
                <a16:creationId xmlns:a16="http://schemas.microsoft.com/office/drawing/2014/main" id="{BEC350EB-1221-45A5-95DF-4643C6C5808E}"/>
              </a:ext>
            </a:extLst>
          </p:cNvPr>
          <p:cNvPicPr>
            <a:picLocks noChangeAspect="1"/>
          </p:cNvPicPr>
          <p:nvPr/>
        </p:nvPicPr>
        <p:blipFill>
          <a:blip r:embed="rId11" cstate="print"/>
          <a:stretch>
            <a:fillRect/>
          </a:stretch>
        </p:blipFill>
        <p:spPr>
          <a:xfrm rot="5400000">
            <a:off x="4698125" y="3014843"/>
            <a:ext cx="621403" cy="11616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Administrator\Desktop\迷彩120W 太阳能折叠包 0.jpg"/>
          <p:cNvPicPr>
            <a:picLocks noChangeAspect="1" noChangeArrowheads="1"/>
          </p:cNvPicPr>
          <p:nvPr/>
        </p:nvPicPr>
        <p:blipFill>
          <a:blip r:embed="rId2" cstate="print"/>
          <a:srcRect/>
          <a:stretch>
            <a:fillRect/>
          </a:stretch>
        </p:blipFill>
        <p:spPr bwMode="auto">
          <a:xfrm>
            <a:off x="6012160" y="764704"/>
            <a:ext cx="2931651" cy="2376264"/>
          </a:xfrm>
          <a:prstGeom prst="rect">
            <a:avLst/>
          </a:prstGeom>
          <a:noFill/>
        </p:spPr>
      </p:pic>
      <p:sp>
        <p:nvSpPr>
          <p:cNvPr id="5" name="TextBox 4"/>
          <p:cNvSpPr txBox="1"/>
          <p:nvPr/>
        </p:nvSpPr>
        <p:spPr>
          <a:xfrm>
            <a:off x="467544" y="175014"/>
            <a:ext cx="4608512" cy="461665"/>
          </a:xfrm>
          <a:prstGeom prst="rect">
            <a:avLst/>
          </a:prstGeom>
          <a:noFill/>
        </p:spPr>
        <p:txBody>
          <a:bodyPr wrap="square" rtlCol="0">
            <a:spAutoFit/>
          </a:bodyPr>
          <a:lstStyle/>
          <a:p>
            <a:r>
              <a:rPr lang="en-US" altLang="zh-CN" sz="2400" dirty="0">
                <a:solidFill>
                  <a:schemeClr val="accent1"/>
                </a:solidFill>
              </a:rPr>
              <a:t>TYL-SFSP120-6</a:t>
            </a:r>
            <a:endParaRPr lang="zh-CN" altLang="en-US" sz="2400" dirty="0">
              <a:solidFill>
                <a:schemeClr val="accent1"/>
              </a:solidFill>
            </a:endParaRPr>
          </a:p>
        </p:txBody>
      </p:sp>
      <p:pic>
        <p:nvPicPr>
          <p:cNvPr id="1032" name="Picture 8"/>
          <p:cNvPicPr>
            <a:picLocks noChangeAspect="1" noChangeArrowheads="1"/>
          </p:cNvPicPr>
          <p:nvPr/>
        </p:nvPicPr>
        <p:blipFill>
          <a:blip r:embed="rId3" cstate="print"/>
          <a:srcRect/>
          <a:stretch>
            <a:fillRect/>
          </a:stretch>
        </p:blipFill>
        <p:spPr bwMode="auto">
          <a:xfrm>
            <a:off x="5940152" y="3501008"/>
            <a:ext cx="3000375" cy="2800350"/>
          </a:xfrm>
          <a:prstGeom prst="rect">
            <a:avLst/>
          </a:prstGeom>
          <a:noFill/>
          <a:ln w="9525">
            <a:noFill/>
            <a:miter lim="800000"/>
            <a:headEnd/>
            <a:tailEnd/>
          </a:ln>
        </p:spPr>
      </p:pic>
      <p:sp>
        <p:nvSpPr>
          <p:cNvPr id="9" name="TextBox 8"/>
          <p:cNvSpPr txBox="1"/>
          <p:nvPr/>
        </p:nvSpPr>
        <p:spPr>
          <a:xfrm>
            <a:off x="179512" y="692696"/>
            <a:ext cx="3312368" cy="2585323"/>
          </a:xfrm>
          <a:prstGeom prst="rect">
            <a:avLst/>
          </a:prstGeom>
          <a:noFill/>
        </p:spPr>
        <p:txBody>
          <a:bodyPr wrap="square" rtlCol="0">
            <a:spAutoFit/>
          </a:bodyPr>
          <a:lstStyle/>
          <a:p>
            <a:r>
              <a:rPr lang="en-US" altLang="zh-CN" dirty="0"/>
              <a:t>Quick Details</a:t>
            </a:r>
          </a:p>
          <a:p>
            <a:endParaRPr lang="en-US" altLang="zh-CN" sz="1400" dirty="0"/>
          </a:p>
          <a:p>
            <a:r>
              <a:rPr lang="en-US" altLang="zh-CN" sz="1400" dirty="0"/>
              <a:t>Place of Origin:     Guangdong, China </a:t>
            </a:r>
          </a:p>
          <a:p>
            <a:r>
              <a:rPr lang="en-US" altLang="zh-CN" sz="1400" dirty="0"/>
              <a:t>Model Number:    TYL-SFSP120-6</a:t>
            </a:r>
          </a:p>
          <a:p>
            <a:r>
              <a:rPr lang="en-US" altLang="zh-CN" sz="1400" dirty="0"/>
              <a:t>Size:                         260*350*80mm</a:t>
            </a:r>
          </a:p>
          <a:p>
            <a:r>
              <a:rPr lang="en-US" altLang="zh-CN" sz="1400" dirty="0"/>
              <a:t>Certificate:             IEC/ISO/CE</a:t>
            </a:r>
          </a:p>
          <a:p>
            <a:r>
              <a:rPr lang="en-US" altLang="zh-CN" sz="1400" dirty="0"/>
              <a:t>Weight:                   4.3KG</a:t>
            </a:r>
          </a:p>
          <a:p>
            <a:r>
              <a:rPr lang="en-US" altLang="zh-CN" sz="1400" dirty="0"/>
              <a:t>Color:                      Black/Camouflage</a:t>
            </a:r>
          </a:p>
          <a:p>
            <a:r>
              <a:rPr lang="en-US" altLang="zh-CN" sz="1400" dirty="0"/>
              <a:t>Maximum Power:             120W</a:t>
            </a:r>
          </a:p>
          <a:p>
            <a:r>
              <a:rPr lang="en-US" altLang="zh-CN" sz="1400" dirty="0"/>
              <a:t>Open-circuit Voltage:       22.3V</a:t>
            </a:r>
          </a:p>
          <a:p>
            <a:r>
              <a:rPr lang="en-US" altLang="zh-CN" sz="1400" dirty="0"/>
              <a:t>Power Temperature Coefficient: -0.38 %/℃</a:t>
            </a:r>
            <a:endParaRPr lang="zh-CN" altLang="en-US" sz="1400" dirty="0"/>
          </a:p>
        </p:txBody>
      </p:sp>
      <p:sp>
        <p:nvSpPr>
          <p:cNvPr id="10" name="矩形 9"/>
          <p:cNvSpPr/>
          <p:nvPr/>
        </p:nvSpPr>
        <p:spPr>
          <a:xfrm>
            <a:off x="3707904" y="1196752"/>
            <a:ext cx="2718048" cy="2246769"/>
          </a:xfrm>
          <a:prstGeom prst="rect">
            <a:avLst/>
          </a:prstGeom>
        </p:spPr>
        <p:txBody>
          <a:bodyPr wrap="square">
            <a:spAutoFit/>
          </a:bodyPr>
          <a:lstStyle/>
          <a:p>
            <a:r>
              <a:rPr lang="en-US" altLang="zh-CN" sz="1400" dirty="0"/>
              <a:t>Brand Name:         TYL</a:t>
            </a:r>
          </a:p>
          <a:p>
            <a:r>
              <a:rPr lang="en-US" altLang="zh-CN" sz="1400" dirty="0"/>
              <a:t>Type:                       Flexible</a:t>
            </a:r>
          </a:p>
          <a:p>
            <a:r>
              <a:rPr lang="en-US" altLang="zh-CN" sz="1400" dirty="0"/>
              <a:t>Panel Efficiency:    23.70%</a:t>
            </a:r>
          </a:p>
          <a:p>
            <a:r>
              <a:rPr lang="en-US" altLang="zh-CN" sz="1400" dirty="0"/>
              <a:t>Warranty:               1 Years</a:t>
            </a:r>
          </a:p>
          <a:p>
            <a:r>
              <a:rPr lang="en-US" altLang="zh-CN" sz="1400" dirty="0"/>
              <a:t>OEM Order:            Acceptable</a:t>
            </a:r>
          </a:p>
          <a:p>
            <a:r>
              <a:rPr lang="en-US" altLang="zh-CN" sz="1400" dirty="0"/>
              <a:t>Voltage at </a:t>
            </a:r>
            <a:r>
              <a:rPr lang="en-US" altLang="zh-CN" sz="1400" dirty="0" err="1"/>
              <a:t>Pmax</a:t>
            </a:r>
            <a:r>
              <a:rPr lang="en-US" altLang="zh-CN" sz="1400" dirty="0"/>
              <a:t>:   18.5V</a:t>
            </a:r>
          </a:p>
          <a:p>
            <a:r>
              <a:rPr lang="en-US" altLang="zh-CN" sz="1400" dirty="0"/>
              <a:t>Cells Efficiency(%): 23.7%</a:t>
            </a:r>
          </a:p>
          <a:p>
            <a:r>
              <a:rPr lang="en-US" altLang="zh-CN" sz="1400" dirty="0"/>
              <a:t>Application:             Camping</a:t>
            </a:r>
          </a:p>
          <a:p>
            <a:endParaRPr lang="en-US" altLang="zh-CN" sz="1400" dirty="0"/>
          </a:p>
          <a:p>
            <a:endParaRPr lang="en-US" altLang="zh-CN" sz="1400" dirty="0"/>
          </a:p>
        </p:txBody>
      </p:sp>
      <p:sp>
        <p:nvSpPr>
          <p:cNvPr id="12" name="TextBox 11"/>
          <p:cNvSpPr txBox="1"/>
          <p:nvPr/>
        </p:nvSpPr>
        <p:spPr>
          <a:xfrm>
            <a:off x="323528" y="3501008"/>
            <a:ext cx="5616624" cy="3385542"/>
          </a:xfrm>
          <a:prstGeom prst="rect">
            <a:avLst/>
          </a:prstGeom>
          <a:noFill/>
        </p:spPr>
        <p:txBody>
          <a:bodyPr wrap="square" rtlCol="0">
            <a:spAutoFit/>
          </a:bodyPr>
          <a:lstStyle/>
          <a:p>
            <a:r>
              <a:rPr lang="en-US" altLang="zh-CN" sz="1600" dirty="0"/>
              <a:t>Type                                                            Mono</a:t>
            </a:r>
          </a:p>
          <a:p>
            <a:r>
              <a:rPr lang="en-US" altLang="zh-CN" sz="1600" dirty="0"/>
              <a:t>Power                                                         120W</a:t>
            </a:r>
          </a:p>
          <a:p>
            <a:r>
              <a:rPr lang="en-US" altLang="zh-CN" sz="1600" dirty="0"/>
              <a:t>Fold Size                                                     260mm*350mm*80mm</a:t>
            </a:r>
          </a:p>
          <a:p>
            <a:r>
              <a:rPr lang="en-US" altLang="zh-CN" sz="1600" dirty="0"/>
              <a:t>Open Area                                                 1560mm*350mm</a:t>
            </a:r>
          </a:p>
          <a:p>
            <a:r>
              <a:rPr lang="en-US" altLang="zh-CN" sz="1600" dirty="0"/>
              <a:t>Effectiveness                                             23.7%</a:t>
            </a:r>
          </a:p>
          <a:p>
            <a:r>
              <a:rPr lang="en-US" altLang="zh-CN" sz="1600" dirty="0"/>
              <a:t>Maximum Working Voltage                   18.5V</a:t>
            </a:r>
          </a:p>
          <a:p>
            <a:r>
              <a:rPr lang="en-US" altLang="zh-CN" sz="1600" dirty="0"/>
              <a:t>Maximum Working Current                   6.49A</a:t>
            </a:r>
          </a:p>
          <a:p>
            <a:r>
              <a:rPr lang="en-US" altLang="zh-CN" sz="1600" dirty="0"/>
              <a:t>Open Circuit Voltage                               22.3V</a:t>
            </a:r>
          </a:p>
          <a:p>
            <a:r>
              <a:rPr lang="en-US" altLang="zh-CN" sz="1600" dirty="0"/>
              <a:t>Open Circuit Current                               6.40A</a:t>
            </a:r>
          </a:p>
          <a:p>
            <a:r>
              <a:rPr lang="en-US" altLang="zh-CN" sz="1600" dirty="0"/>
              <a:t>System Voltage                                        600V</a:t>
            </a:r>
          </a:p>
          <a:p>
            <a:endParaRPr lang="en-US" altLang="zh-CN" dirty="0"/>
          </a:p>
          <a:p>
            <a:endParaRPr lang="en-US" altLang="zh-CN" dirty="0"/>
          </a:p>
          <a:p>
            <a:endParaRPr lang="zh-CN"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51720" y="260648"/>
            <a:ext cx="5091779" cy="923330"/>
          </a:xfrm>
          <a:prstGeom prst="rect">
            <a:avLst/>
          </a:prstGeom>
        </p:spPr>
        <p:txBody>
          <a:bodyPr wrap="none">
            <a:spAutoFit/>
          </a:bodyPr>
          <a:lstStyle/>
          <a:p>
            <a:pPr algn="ctr"/>
            <a:r>
              <a:rPr lang="en-US" altLang="zh-CN" sz="5400"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Solar Street Light</a:t>
            </a:r>
            <a:endParaRPr lang="zh-CN" alt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34819" name="Picture 3"/>
          <p:cNvPicPr>
            <a:picLocks noChangeAspect="1" noChangeArrowheads="1"/>
          </p:cNvPicPr>
          <p:nvPr/>
        </p:nvPicPr>
        <p:blipFill>
          <a:blip r:embed="rId2" cstate="print"/>
          <a:srcRect/>
          <a:stretch>
            <a:fillRect/>
          </a:stretch>
        </p:blipFill>
        <p:spPr bwMode="auto">
          <a:xfrm>
            <a:off x="0" y="4133850"/>
            <a:ext cx="9144000" cy="2724150"/>
          </a:xfrm>
          <a:prstGeom prst="rect">
            <a:avLst/>
          </a:prstGeom>
          <a:noFill/>
          <a:ln w="9525">
            <a:noFill/>
            <a:miter lim="800000"/>
            <a:headEnd/>
            <a:tailEnd/>
          </a:ln>
        </p:spPr>
      </p:pic>
      <p:sp>
        <p:nvSpPr>
          <p:cNvPr id="4" name="TextBox 3"/>
          <p:cNvSpPr txBox="1"/>
          <p:nvPr/>
        </p:nvSpPr>
        <p:spPr>
          <a:xfrm>
            <a:off x="395536" y="2204864"/>
            <a:ext cx="2448272" cy="1477328"/>
          </a:xfrm>
          <a:prstGeom prst="rect">
            <a:avLst/>
          </a:prstGeom>
          <a:solidFill>
            <a:schemeClr val="tx2">
              <a:lumMod val="40000"/>
              <a:lumOff val="60000"/>
            </a:schemeClr>
          </a:solidFill>
        </p:spPr>
        <p:txBody>
          <a:bodyPr wrap="square" rtlCol="0">
            <a:spAutoFit/>
          </a:bodyPr>
          <a:lstStyle/>
          <a:p>
            <a:r>
              <a:rPr lang="en-US" altLang="zh-CN" dirty="0"/>
              <a:t>Solar street light can be installed independently, no need to dig trenches, buried lines, backfill, save construction costs.</a:t>
            </a:r>
            <a:endParaRPr lang="zh-CN" altLang="en-US" dirty="0"/>
          </a:p>
        </p:txBody>
      </p:sp>
      <p:sp>
        <p:nvSpPr>
          <p:cNvPr id="5" name="矩形 4"/>
          <p:cNvSpPr/>
          <p:nvPr/>
        </p:nvSpPr>
        <p:spPr>
          <a:xfrm>
            <a:off x="3275856" y="2204864"/>
            <a:ext cx="2502024" cy="1477328"/>
          </a:xfrm>
          <a:prstGeom prst="rect">
            <a:avLst/>
          </a:prstGeom>
          <a:solidFill>
            <a:schemeClr val="tx2">
              <a:lumMod val="40000"/>
              <a:lumOff val="60000"/>
            </a:schemeClr>
          </a:solidFill>
        </p:spPr>
        <p:txBody>
          <a:bodyPr wrap="square">
            <a:spAutoFit/>
          </a:bodyPr>
          <a:lstStyle/>
          <a:p>
            <a:r>
              <a:rPr lang="en-US" altLang="zh-CN" dirty="0"/>
              <a:t>Solar street light can realize automatic control, without personnel management, saving management expenses.</a:t>
            </a:r>
            <a:endParaRPr lang="zh-CN" altLang="en-US" dirty="0"/>
          </a:p>
        </p:txBody>
      </p:sp>
      <p:sp>
        <p:nvSpPr>
          <p:cNvPr id="6" name="TextBox 5"/>
          <p:cNvSpPr txBox="1"/>
          <p:nvPr/>
        </p:nvSpPr>
        <p:spPr>
          <a:xfrm>
            <a:off x="6084168" y="2204864"/>
            <a:ext cx="2915816" cy="1477328"/>
          </a:xfrm>
          <a:prstGeom prst="rect">
            <a:avLst/>
          </a:prstGeom>
          <a:solidFill>
            <a:schemeClr val="tx2">
              <a:lumMod val="40000"/>
              <a:lumOff val="60000"/>
            </a:schemeClr>
          </a:solidFill>
        </p:spPr>
        <p:txBody>
          <a:bodyPr wrap="square" rtlCol="0">
            <a:spAutoFit/>
          </a:bodyPr>
          <a:lstStyle/>
          <a:p>
            <a:r>
              <a:rPr lang="en-US" altLang="zh-CN" dirty="0"/>
              <a:t>Solar street light demand energy from the sun and do not use conventional electric energy, saving operating costs.</a:t>
            </a:r>
            <a:endParaRPr lang="zh-CN" altLang="en-US" dirty="0"/>
          </a:p>
        </p:txBody>
      </p:sp>
      <p:sp>
        <p:nvSpPr>
          <p:cNvPr id="7" name="TextBox 6"/>
          <p:cNvSpPr txBox="1"/>
          <p:nvPr/>
        </p:nvSpPr>
        <p:spPr>
          <a:xfrm>
            <a:off x="395536" y="1340768"/>
            <a:ext cx="8568952" cy="461665"/>
          </a:xfrm>
          <a:prstGeom prst="rect">
            <a:avLst/>
          </a:prstGeom>
          <a:solidFill>
            <a:schemeClr val="tx2">
              <a:lumMod val="40000"/>
              <a:lumOff val="60000"/>
            </a:schemeClr>
          </a:solidFill>
        </p:spPr>
        <p:txBody>
          <a:bodyPr wrap="square" rtlCol="0">
            <a:spAutoFit/>
          </a:bodyPr>
          <a:lstStyle/>
          <a:p>
            <a:pPr algn="ctr"/>
            <a:r>
              <a:rPr lang="en-US" altLang="zh-CN" sz="2400" b="1" dirty="0"/>
              <a:t>Advantages</a:t>
            </a:r>
            <a:endParaRPr lang="zh-CN" altLang="en-US" sz="24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948264" y="836712"/>
            <a:ext cx="1762125" cy="1190625"/>
          </a:xfrm>
          <a:prstGeom prst="rect">
            <a:avLst/>
          </a:prstGeom>
          <a:noFill/>
          <a:ln w="9525">
            <a:noFill/>
            <a:miter lim="800000"/>
            <a:headEnd/>
            <a:tailEnd/>
          </a:ln>
        </p:spPr>
      </p:pic>
      <p:sp>
        <p:nvSpPr>
          <p:cNvPr id="3" name="椭圆 2"/>
          <p:cNvSpPr/>
          <p:nvPr/>
        </p:nvSpPr>
        <p:spPr>
          <a:xfrm>
            <a:off x="107504" y="0"/>
            <a:ext cx="8784976" cy="836712"/>
          </a:xfrm>
          <a:prstGeom prst="ellipse">
            <a:avLst/>
          </a:prstGeom>
          <a:solidFill>
            <a:schemeClr val="accent1"/>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2274" tIns="56136" rIns="112274" bIns="56136" rtlCol="0" anchor="ctr"/>
          <a:lstStyle/>
          <a:p>
            <a:pPr algn="ctr"/>
            <a:r>
              <a:rPr lang="en-US" altLang="zh-CN" sz="3600" b="1" dirty="0">
                <a:effectLst>
                  <a:outerShdw blurRad="38100" dist="38100" dir="2700000" algn="tl">
                    <a:srgbClr val="000000">
                      <a:alpha val="43137"/>
                    </a:srgbClr>
                  </a:outerShdw>
                </a:effectLst>
              </a:rPr>
              <a:t>Solar Street Light</a:t>
            </a:r>
            <a:endParaRPr lang="zh-CN" altLang="en-US" sz="3600" b="1" dirty="0">
              <a:effectLst>
                <a:outerShdw blurRad="38100" dist="38100" dir="2700000" algn="tl">
                  <a:srgbClr val="000000">
                    <a:alpha val="43137"/>
                  </a:srgbClr>
                </a:outerShdw>
              </a:effectLst>
            </a:endParaRPr>
          </a:p>
        </p:txBody>
      </p:sp>
      <p:sp>
        <p:nvSpPr>
          <p:cNvPr id="4" name="矩形 3"/>
          <p:cNvSpPr/>
          <p:nvPr/>
        </p:nvSpPr>
        <p:spPr>
          <a:xfrm>
            <a:off x="1907704" y="1268760"/>
            <a:ext cx="4264181" cy="369332"/>
          </a:xfrm>
          <a:prstGeom prst="rect">
            <a:avLst/>
          </a:prstGeom>
        </p:spPr>
        <p:txBody>
          <a:bodyPr wrap="none">
            <a:spAutoFit/>
          </a:bodyPr>
          <a:lstStyle/>
          <a:p>
            <a:pPr algn="ctr" fontAlgn="base">
              <a:spcBef>
                <a:spcPct val="0"/>
              </a:spcBef>
              <a:spcAft>
                <a:spcPct val="0"/>
              </a:spcAft>
            </a:pPr>
            <a:r>
              <a:rPr lang="en-US" altLang="zh-CN" b="1" u="sng" dirty="0">
                <a:solidFill>
                  <a:srgbClr val="1F497D"/>
                </a:solidFill>
                <a:latin typeface="微软雅黑" pitchFamily="34" charset="-122"/>
                <a:ea typeface="微软雅黑" pitchFamily="34" charset="-122"/>
                <a:cs typeface="Times New Roman" pitchFamily="18" charset="0"/>
              </a:rPr>
              <a:t>Solar Street Light Parameters Table</a:t>
            </a:r>
            <a:endParaRPr lang="zh-CN" altLang="zh-CN" sz="2000" dirty="0">
              <a:latin typeface="Arial" pitchFamily="34" charset="0"/>
              <a:ea typeface="宋体" pitchFamily="2" charset="-122"/>
              <a:cs typeface="宋体" pitchFamily="2" charset="-122"/>
            </a:endParaRPr>
          </a:p>
        </p:txBody>
      </p:sp>
      <p:graphicFrame>
        <p:nvGraphicFramePr>
          <p:cNvPr id="5" name="表格 4"/>
          <p:cNvGraphicFramePr>
            <a:graphicFrameLocks noGrp="1"/>
          </p:cNvGraphicFramePr>
          <p:nvPr>
            <p:extLst>
              <p:ext uri="{D42A27DB-BD31-4B8C-83A1-F6EECF244321}">
                <p14:modId xmlns:p14="http://schemas.microsoft.com/office/powerpoint/2010/main" val="2568408611"/>
              </p:ext>
            </p:extLst>
          </p:nvPr>
        </p:nvGraphicFramePr>
        <p:xfrm>
          <a:off x="323528" y="2060848"/>
          <a:ext cx="8496944" cy="4424536"/>
        </p:xfrm>
        <a:graphic>
          <a:graphicData uri="http://schemas.openxmlformats.org/drawingml/2006/table">
            <a:tbl>
              <a:tblPr firstRow="1" bandRow="1">
                <a:tableStyleId>{5C22544A-7EE6-4342-B048-85BDC9FD1C3A}</a:tableStyleId>
              </a:tblPr>
              <a:tblGrid>
                <a:gridCol w="151216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gridCol w="1008112">
                  <a:extLst>
                    <a:ext uri="{9D8B030D-6E8A-4147-A177-3AD203B41FA5}">
                      <a16:colId xmlns:a16="http://schemas.microsoft.com/office/drawing/2014/main" val="20003"/>
                    </a:ext>
                  </a:extLst>
                </a:gridCol>
                <a:gridCol w="1872208">
                  <a:extLst>
                    <a:ext uri="{9D8B030D-6E8A-4147-A177-3AD203B41FA5}">
                      <a16:colId xmlns:a16="http://schemas.microsoft.com/office/drawing/2014/main" val="20004"/>
                    </a:ext>
                  </a:extLst>
                </a:gridCol>
                <a:gridCol w="2088234">
                  <a:extLst>
                    <a:ext uri="{9D8B030D-6E8A-4147-A177-3AD203B41FA5}">
                      <a16:colId xmlns:a16="http://schemas.microsoft.com/office/drawing/2014/main" val="20005"/>
                    </a:ext>
                  </a:extLst>
                </a:gridCol>
              </a:tblGrid>
              <a:tr h="370840">
                <a:tc>
                  <a:txBody>
                    <a:bodyPr/>
                    <a:lstStyle/>
                    <a:p>
                      <a:pPr algn="ctr"/>
                      <a:r>
                        <a:rPr lang="en-US" altLang="zh-CN" dirty="0"/>
                        <a:t>Model </a:t>
                      </a:r>
                      <a:endParaRPr lang="zh-CN" altLang="en-US" dirty="0"/>
                    </a:p>
                  </a:txBody>
                  <a:tcPr anchor="ctr"/>
                </a:tc>
                <a:tc>
                  <a:txBody>
                    <a:bodyPr/>
                    <a:lstStyle/>
                    <a:p>
                      <a:pPr algn="ctr"/>
                      <a:r>
                        <a:rPr lang="en-US" altLang="zh-CN" dirty="0"/>
                        <a:t>Light Power</a:t>
                      </a:r>
                      <a:endParaRPr lang="zh-CN" altLang="en-US" dirty="0"/>
                    </a:p>
                  </a:txBody>
                  <a:tcPr anchor="ctr"/>
                </a:tc>
                <a:tc>
                  <a:txBody>
                    <a:bodyPr/>
                    <a:lstStyle/>
                    <a:p>
                      <a:pPr algn="ctr"/>
                      <a:r>
                        <a:rPr lang="en-US" altLang="zh-CN" dirty="0"/>
                        <a:t>Module Power</a:t>
                      </a:r>
                      <a:endParaRPr lang="zh-CN" altLang="en-US" dirty="0"/>
                    </a:p>
                  </a:txBody>
                  <a:tcPr anchor="ctr"/>
                </a:tc>
                <a:tc>
                  <a:txBody>
                    <a:bodyPr/>
                    <a:lstStyle/>
                    <a:p>
                      <a:pPr algn="ctr"/>
                      <a:r>
                        <a:rPr lang="en-US" altLang="zh-CN" sz="1800" b="1" i="0" u="none" strike="noStrike" kern="1200" dirty="0">
                          <a:solidFill>
                            <a:schemeClr val="lt1"/>
                          </a:solidFill>
                          <a:latin typeface="+mn-lt"/>
                          <a:ea typeface="+mn-ea"/>
                          <a:cs typeface="+mn-cs"/>
                        </a:rPr>
                        <a:t>Battery</a:t>
                      </a:r>
                      <a:r>
                        <a:rPr lang="en-US" altLang="zh-CN" sz="1800" b="0" i="0" kern="1200" dirty="0">
                          <a:solidFill>
                            <a:schemeClr val="lt1"/>
                          </a:solidFill>
                          <a:latin typeface="+mn-lt"/>
                          <a:ea typeface="+mn-ea"/>
                          <a:cs typeface="+mn-cs"/>
                        </a:rPr>
                        <a:t> </a:t>
                      </a:r>
                      <a:r>
                        <a:rPr lang="en-US" altLang="zh-CN" sz="1800" b="1" i="0" u="none" strike="noStrike" kern="1200" dirty="0">
                          <a:solidFill>
                            <a:schemeClr val="lt1"/>
                          </a:solidFill>
                          <a:latin typeface="+mn-lt"/>
                          <a:ea typeface="+mn-ea"/>
                          <a:cs typeface="+mn-cs"/>
                        </a:rPr>
                        <a:t>Capacity</a:t>
                      </a:r>
                      <a:endParaRPr lang="zh-CN" altLang="en-US" dirty="0"/>
                    </a:p>
                  </a:txBody>
                  <a:tcPr anchor="ctr"/>
                </a:tc>
                <a:tc>
                  <a:txBody>
                    <a:bodyPr/>
                    <a:lstStyle/>
                    <a:p>
                      <a:pPr algn="ctr"/>
                      <a:r>
                        <a:rPr lang="en-US" altLang="zh-CN" dirty="0"/>
                        <a:t>Dimension</a:t>
                      </a:r>
                      <a:endParaRPr lang="zh-CN" altLang="en-US" dirty="0"/>
                    </a:p>
                  </a:txBody>
                  <a:tcPr anchor="ctr"/>
                </a:tc>
                <a:tc>
                  <a:txBody>
                    <a:bodyPr/>
                    <a:lstStyle/>
                    <a:p>
                      <a:pPr algn="ctr"/>
                      <a:r>
                        <a:rPr lang="en-US" altLang="zh-CN" dirty="0"/>
                        <a:t>Light Source Qty</a:t>
                      </a:r>
                      <a:r>
                        <a:rPr lang="en-US" altLang="zh-CN" baseline="0" dirty="0"/>
                        <a:t> </a:t>
                      </a:r>
                      <a:endParaRPr lang="zh-CN" altLang="en-US" dirty="0"/>
                    </a:p>
                  </a:txBody>
                  <a:tcPr anchor="ctr"/>
                </a:tc>
                <a:extLst>
                  <a:ext uri="{0D108BD9-81ED-4DB2-BD59-A6C34878D82A}">
                    <a16:rowId xmlns:a16="http://schemas.microsoft.com/office/drawing/2014/main" val="10000"/>
                  </a:ext>
                </a:extLst>
              </a:tr>
              <a:tr h="584056">
                <a:tc>
                  <a:txBody>
                    <a:bodyPr/>
                    <a:lstStyle/>
                    <a:p>
                      <a:pPr algn="ctr"/>
                      <a:r>
                        <a:rPr lang="en-US" altLang="zh-CN" dirty="0"/>
                        <a:t>LC-YTDC-020</a:t>
                      </a:r>
                      <a:endParaRPr lang="zh-CN" altLang="en-US" dirty="0"/>
                    </a:p>
                  </a:txBody>
                  <a:tcPr anchor="ctr"/>
                </a:tc>
                <a:tc>
                  <a:txBody>
                    <a:bodyPr/>
                    <a:lstStyle/>
                    <a:p>
                      <a:pPr algn="ctr"/>
                      <a:r>
                        <a:rPr lang="en-US" altLang="zh-CN" dirty="0"/>
                        <a:t>20W</a:t>
                      </a:r>
                      <a:endParaRPr lang="zh-CN" altLang="en-US" dirty="0"/>
                    </a:p>
                  </a:txBody>
                  <a:tcPr anchor="ctr"/>
                </a:tc>
                <a:tc>
                  <a:txBody>
                    <a:bodyPr/>
                    <a:lstStyle/>
                    <a:p>
                      <a:pPr algn="ctr"/>
                      <a:r>
                        <a:rPr lang="en-US" altLang="zh-CN" dirty="0"/>
                        <a:t>50W</a:t>
                      </a:r>
                      <a:endParaRPr lang="zh-CN" altLang="en-US" dirty="0"/>
                    </a:p>
                  </a:txBody>
                  <a:tcPr anchor="ctr"/>
                </a:tc>
                <a:tc>
                  <a:txBody>
                    <a:bodyPr/>
                    <a:lstStyle/>
                    <a:p>
                      <a:pPr algn="ctr"/>
                      <a:r>
                        <a:rPr lang="en-US" altLang="zh-CN" dirty="0"/>
                        <a:t>185WH</a:t>
                      </a:r>
                      <a:endParaRPr lang="zh-CN" altLang="en-US" dirty="0"/>
                    </a:p>
                  </a:txBody>
                  <a:tcPr anchor="ctr"/>
                </a:tc>
                <a:tc>
                  <a:txBody>
                    <a:bodyPr/>
                    <a:lstStyle/>
                    <a:p>
                      <a:pPr algn="ctr"/>
                      <a:r>
                        <a:rPr lang="en-US" altLang="zh-CN" dirty="0"/>
                        <a:t>900*385*43mm</a:t>
                      </a:r>
                      <a:endParaRPr lang="zh-CN" altLang="en-US" dirty="0"/>
                    </a:p>
                  </a:txBody>
                  <a:tcPr anchor="ctr"/>
                </a:tc>
                <a:tc>
                  <a:txBody>
                    <a:bodyPr/>
                    <a:lstStyle/>
                    <a:p>
                      <a:pPr algn="ctr"/>
                      <a:r>
                        <a:rPr lang="en-US" altLang="zh-CN" sz="1800" kern="1200" dirty="0">
                          <a:solidFill>
                            <a:schemeClr val="dk1"/>
                          </a:solidFill>
                          <a:latin typeface="+mn-lt"/>
                          <a:ea typeface="+mn-ea"/>
                          <a:cs typeface="+mn-cs"/>
                        </a:rPr>
                        <a:t>SMD5050 24PCS</a:t>
                      </a:r>
                      <a:endParaRPr lang="zh-CN" altLang="en-US" sz="1800" kern="1200" dirty="0">
                        <a:solidFill>
                          <a:schemeClr val="dk1"/>
                        </a:solidFill>
                        <a:latin typeface="+mn-lt"/>
                        <a:ea typeface="+mn-ea"/>
                        <a:cs typeface="+mn-cs"/>
                      </a:endParaRPr>
                    </a:p>
                  </a:txBody>
                  <a:tcPr anchor="ctr"/>
                </a:tc>
                <a:extLst>
                  <a:ext uri="{0D108BD9-81ED-4DB2-BD59-A6C34878D82A}">
                    <a16:rowId xmlns:a16="http://schemas.microsoft.com/office/drawing/2014/main" val="10001"/>
                  </a:ext>
                </a:extLst>
              </a:tr>
              <a:tr h="5760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a:t>LC-YTDC-030</a:t>
                      </a:r>
                      <a:endParaRPr lang="zh-CN" altLang="en-US" dirty="0"/>
                    </a:p>
                  </a:txBody>
                  <a:tcPr anchor="ctr"/>
                </a:tc>
                <a:tc>
                  <a:txBody>
                    <a:bodyPr/>
                    <a:lstStyle/>
                    <a:p>
                      <a:pPr algn="ctr"/>
                      <a:r>
                        <a:rPr lang="en-US" altLang="zh-CN" dirty="0"/>
                        <a:t>30W</a:t>
                      </a:r>
                      <a:endParaRPr lang="zh-CN" altLang="en-US" dirty="0"/>
                    </a:p>
                  </a:txBody>
                  <a:tcPr anchor="ctr"/>
                </a:tc>
                <a:tc>
                  <a:txBody>
                    <a:bodyPr/>
                    <a:lstStyle/>
                    <a:p>
                      <a:pPr algn="ctr"/>
                      <a:r>
                        <a:rPr lang="en-US" altLang="zh-CN" dirty="0"/>
                        <a:t>60W</a:t>
                      </a:r>
                      <a:endParaRPr lang="zh-CN" altLang="en-US" dirty="0"/>
                    </a:p>
                  </a:txBody>
                  <a:tcPr anchor="ctr"/>
                </a:tc>
                <a:tc>
                  <a:txBody>
                    <a:bodyPr/>
                    <a:lstStyle/>
                    <a:p>
                      <a:pPr algn="ctr"/>
                      <a:r>
                        <a:rPr lang="en-US" altLang="zh-CN" dirty="0"/>
                        <a:t>256WH</a:t>
                      </a:r>
                      <a:endParaRPr lang="zh-CN" altLang="en-US" dirty="0"/>
                    </a:p>
                  </a:txBody>
                  <a:tcPr anchor="ctr"/>
                </a:tc>
                <a:tc>
                  <a:txBody>
                    <a:bodyPr/>
                    <a:lstStyle/>
                    <a:p>
                      <a:pPr algn="ctr"/>
                      <a:r>
                        <a:rPr lang="en-US" altLang="zh-CN" dirty="0"/>
                        <a:t>1060*385*43mm</a:t>
                      </a:r>
                      <a:endParaRPr lang="zh-CN" alt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chemeClr val="dk1"/>
                          </a:solidFill>
                          <a:latin typeface="+mn-lt"/>
                          <a:ea typeface="+mn-ea"/>
                          <a:cs typeface="+mn-cs"/>
                        </a:rPr>
                        <a:t>SMD5050 36PCS</a:t>
                      </a:r>
                      <a:endParaRPr lang="zh-CN" altLang="en-US" sz="1800" kern="1200" dirty="0">
                        <a:solidFill>
                          <a:schemeClr val="dk1"/>
                        </a:solidFill>
                        <a:latin typeface="+mn-lt"/>
                        <a:ea typeface="+mn-ea"/>
                        <a:cs typeface="+mn-cs"/>
                      </a:endParaRPr>
                    </a:p>
                    <a:p>
                      <a:pPr algn="ctr"/>
                      <a:endParaRPr lang="zh-CN" altLang="en-US" sz="1800" kern="1200" dirty="0">
                        <a:solidFill>
                          <a:schemeClr val="dk1"/>
                        </a:solidFill>
                        <a:latin typeface="+mn-lt"/>
                        <a:ea typeface="+mn-ea"/>
                        <a:cs typeface="+mn-cs"/>
                      </a:endParaRPr>
                    </a:p>
                  </a:txBody>
                  <a:tcPr anchor="ctr"/>
                </a:tc>
                <a:extLst>
                  <a:ext uri="{0D108BD9-81ED-4DB2-BD59-A6C34878D82A}">
                    <a16:rowId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a:t>LC-YTDC-040</a:t>
                      </a:r>
                      <a:endParaRPr lang="zh-CN" altLang="en-US" dirty="0"/>
                    </a:p>
                  </a:txBody>
                  <a:tcPr anchor="ctr"/>
                </a:tc>
                <a:tc>
                  <a:txBody>
                    <a:bodyPr/>
                    <a:lstStyle/>
                    <a:p>
                      <a:pPr algn="ctr"/>
                      <a:r>
                        <a:rPr lang="en-US" altLang="zh-CN" dirty="0"/>
                        <a:t>40W</a:t>
                      </a:r>
                      <a:endParaRPr lang="zh-CN" altLang="en-US" dirty="0"/>
                    </a:p>
                  </a:txBody>
                  <a:tcPr anchor="ctr"/>
                </a:tc>
                <a:tc>
                  <a:txBody>
                    <a:bodyPr/>
                    <a:lstStyle/>
                    <a:p>
                      <a:pPr algn="ctr"/>
                      <a:r>
                        <a:rPr lang="en-US" altLang="zh-CN" dirty="0"/>
                        <a:t>70W</a:t>
                      </a:r>
                      <a:endParaRPr lang="zh-CN" altLang="en-US" dirty="0"/>
                    </a:p>
                  </a:txBody>
                  <a:tcPr anchor="ctr"/>
                </a:tc>
                <a:tc>
                  <a:txBody>
                    <a:bodyPr/>
                    <a:lstStyle/>
                    <a:p>
                      <a:pPr algn="ctr"/>
                      <a:r>
                        <a:rPr lang="en-US" altLang="zh-CN" dirty="0"/>
                        <a:t>320WH</a:t>
                      </a:r>
                      <a:endParaRPr lang="zh-CN" altLang="en-US" dirty="0"/>
                    </a:p>
                  </a:txBody>
                  <a:tcPr anchor="ctr"/>
                </a:tc>
                <a:tc>
                  <a:txBody>
                    <a:bodyPr/>
                    <a:lstStyle/>
                    <a:p>
                      <a:pPr algn="ctr"/>
                      <a:r>
                        <a:rPr lang="en-US" altLang="zh-CN" dirty="0"/>
                        <a:t>1210*385*43mm</a:t>
                      </a:r>
                      <a:endParaRPr lang="zh-CN" alt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chemeClr val="dk1"/>
                          </a:solidFill>
                          <a:latin typeface="+mn-lt"/>
                          <a:ea typeface="+mn-ea"/>
                          <a:cs typeface="+mn-cs"/>
                        </a:rPr>
                        <a:t>SMD5050 48PCS</a:t>
                      </a:r>
                      <a:endParaRPr lang="zh-CN" altLang="en-US" sz="1800" kern="1200" dirty="0">
                        <a:solidFill>
                          <a:schemeClr val="dk1"/>
                        </a:solidFill>
                        <a:latin typeface="+mn-lt"/>
                        <a:ea typeface="+mn-ea"/>
                        <a:cs typeface="+mn-cs"/>
                      </a:endParaRPr>
                    </a:p>
                    <a:p>
                      <a:pPr algn="ctr"/>
                      <a:endParaRPr lang="zh-CN" altLang="en-US" sz="1800" kern="1200" dirty="0">
                        <a:solidFill>
                          <a:schemeClr val="dk1"/>
                        </a:solidFill>
                        <a:latin typeface="+mn-lt"/>
                        <a:ea typeface="+mn-ea"/>
                        <a:cs typeface="+mn-cs"/>
                      </a:endParaRPr>
                    </a:p>
                  </a:txBody>
                  <a:tcPr anchor="ctr"/>
                </a:tc>
                <a:extLst>
                  <a:ext uri="{0D108BD9-81ED-4DB2-BD59-A6C34878D82A}">
                    <a16:rowId xmlns:a16="http://schemas.microsoft.com/office/drawing/2014/main" val="1000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a:t>LC-YTDC-050</a:t>
                      </a:r>
                      <a:endParaRPr lang="zh-CN" altLang="en-US" dirty="0"/>
                    </a:p>
                  </a:txBody>
                  <a:tcPr anchor="ctr"/>
                </a:tc>
                <a:tc>
                  <a:txBody>
                    <a:bodyPr/>
                    <a:lstStyle/>
                    <a:p>
                      <a:pPr algn="ctr"/>
                      <a:r>
                        <a:rPr lang="en-US" altLang="zh-CN" dirty="0"/>
                        <a:t>50W</a:t>
                      </a:r>
                      <a:endParaRPr lang="zh-CN" altLang="en-US" dirty="0"/>
                    </a:p>
                  </a:txBody>
                  <a:tcPr anchor="ctr"/>
                </a:tc>
                <a:tc>
                  <a:txBody>
                    <a:bodyPr/>
                    <a:lstStyle/>
                    <a:p>
                      <a:pPr algn="ctr"/>
                      <a:r>
                        <a:rPr lang="en-US" altLang="zh-CN" dirty="0"/>
                        <a:t>80W</a:t>
                      </a:r>
                      <a:endParaRPr lang="zh-CN" altLang="en-US" dirty="0"/>
                    </a:p>
                  </a:txBody>
                  <a:tcPr anchor="ctr"/>
                </a:tc>
                <a:tc>
                  <a:txBody>
                    <a:bodyPr/>
                    <a:lstStyle/>
                    <a:p>
                      <a:pPr algn="ctr"/>
                      <a:r>
                        <a:rPr lang="en-US" altLang="zh-CN" dirty="0"/>
                        <a:t>400WH</a:t>
                      </a:r>
                      <a:endParaRPr lang="zh-CN" altLang="en-US" dirty="0"/>
                    </a:p>
                  </a:txBody>
                  <a:tcPr anchor="ctr"/>
                </a:tc>
                <a:tc>
                  <a:txBody>
                    <a:bodyPr/>
                    <a:lstStyle/>
                    <a:p>
                      <a:pPr algn="ctr"/>
                      <a:r>
                        <a:rPr lang="en-US" altLang="zh-CN" dirty="0"/>
                        <a:t>1390*385*43mm</a:t>
                      </a:r>
                      <a:endParaRPr lang="zh-CN" alt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chemeClr val="dk1"/>
                          </a:solidFill>
                          <a:latin typeface="+mn-lt"/>
                          <a:ea typeface="+mn-ea"/>
                          <a:cs typeface="+mn-cs"/>
                        </a:rPr>
                        <a:t>SMD5050 60PCS</a:t>
                      </a:r>
                      <a:endParaRPr lang="zh-CN" altLang="en-US" sz="1800" kern="1200" dirty="0">
                        <a:solidFill>
                          <a:schemeClr val="dk1"/>
                        </a:solidFill>
                        <a:latin typeface="+mn-lt"/>
                        <a:ea typeface="+mn-ea"/>
                        <a:cs typeface="+mn-cs"/>
                      </a:endParaRPr>
                    </a:p>
                    <a:p>
                      <a:pPr algn="ctr"/>
                      <a:endParaRPr lang="zh-CN" altLang="en-US" sz="1800" kern="1200" dirty="0">
                        <a:solidFill>
                          <a:schemeClr val="dk1"/>
                        </a:solidFill>
                        <a:latin typeface="+mn-lt"/>
                        <a:ea typeface="+mn-ea"/>
                        <a:cs typeface="+mn-cs"/>
                      </a:endParaRPr>
                    </a:p>
                  </a:txBody>
                  <a:tcPr anchor="ctr"/>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a:t>LC-YTDC-060</a:t>
                      </a:r>
                      <a:endParaRPr lang="zh-CN" altLang="en-US" dirty="0"/>
                    </a:p>
                  </a:txBody>
                  <a:tcPr anchor="ctr"/>
                </a:tc>
                <a:tc>
                  <a:txBody>
                    <a:bodyPr/>
                    <a:lstStyle/>
                    <a:p>
                      <a:pPr algn="ctr"/>
                      <a:r>
                        <a:rPr lang="en-US" altLang="zh-CN" dirty="0"/>
                        <a:t>60W</a:t>
                      </a:r>
                      <a:endParaRPr lang="zh-CN" altLang="en-US" dirty="0"/>
                    </a:p>
                  </a:txBody>
                  <a:tcPr anchor="ctr"/>
                </a:tc>
                <a:tc>
                  <a:txBody>
                    <a:bodyPr/>
                    <a:lstStyle/>
                    <a:p>
                      <a:pPr algn="ctr"/>
                      <a:r>
                        <a:rPr lang="en-US" altLang="zh-CN" dirty="0"/>
                        <a:t>90W</a:t>
                      </a:r>
                      <a:endParaRPr lang="zh-CN" altLang="en-US" dirty="0"/>
                    </a:p>
                  </a:txBody>
                  <a:tcPr anchor="ctr"/>
                </a:tc>
                <a:tc>
                  <a:txBody>
                    <a:bodyPr/>
                    <a:lstStyle/>
                    <a:p>
                      <a:pPr algn="ctr"/>
                      <a:r>
                        <a:rPr lang="en-US" altLang="zh-CN" dirty="0"/>
                        <a:t>444WH</a:t>
                      </a:r>
                      <a:endParaRPr lang="zh-CN" altLang="en-US" dirty="0"/>
                    </a:p>
                  </a:txBody>
                  <a:tcPr anchor="ctr"/>
                </a:tc>
                <a:tc>
                  <a:txBody>
                    <a:bodyPr/>
                    <a:lstStyle/>
                    <a:p>
                      <a:pPr algn="ctr"/>
                      <a:r>
                        <a:rPr lang="en-US" altLang="zh-CN" dirty="0"/>
                        <a:t>1535*385*43mm</a:t>
                      </a:r>
                      <a:endParaRPr lang="zh-CN" alt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chemeClr val="dk1"/>
                          </a:solidFill>
                          <a:latin typeface="+mn-lt"/>
                          <a:ea typeface="+mn-ea"/>
                          <a:cs typeface="+mn-cs"/>
                        </a:rPr>
                        <a:t>SMD5050 72PCS</a:t>
                      </a:r>
                      <a:endParaRPr lang="zh-CN" altLang="en-US" sz="1800" kern="1200" dirty="0">
                        <a:solidFill>
                          <a:schemeClr val="dk1"/>
                        </a:solidFill>
                        <a:latin typeface="+mn-lt"/>
                        <a:ea typeface="+mn-ea"/>
                        <a:cs typeface="+mn-cs"/>
                      </a:endParaRPr>
                    </a:p>
                    <a:p>
                      <a:pPr algn="ctr"/>
                      <a:endParaRPr lang="zh-CN" altLang="en-US" sz="1800" kern="1200" dirty="0">
                        <a:solidFill>
                          <a:schemeClr val="dk1"/>
                        </a:solidFill>
                        <a:latin typeface="+mn-lt"/>
                        <a:ea typeface="+mn-ea"/>
                        <a:cs typeface="+mn-cs"/>
                      </a:endParaRPr>
                    </a:p>
                  </a:txBody>
                  <a:tcPr anchor="ctr"/>
                </a:tc>
                <a:extLst>
                  <a:ext uri="{0D108BD9-81ED-4DB2-BD59-A6C34878D82A}">
                    <a16:rowId xmlns:a16="http://schemas.microsoft.com/office/drawing/2014/main" val="10005"/>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a:t>LC-YTDC-070</a:t>
                      </a:r>
                      <a:endParaRPr lang="zh-CN" altLang="en-US" dirty="0"/>
                    </a:p>
                  </a:txBody>
                  <a:tcPr anchor="ctr"/>
                </a:tc>
                <a:tc>
                  <a:txBody>
                    <a:bodyPr/>
                    <a:lstStyle/>
                    <a:p>
                      <a:pPr algn="ctr"/>
                      <a:r>
                        <a:rPr lang="en-US" altLang="zh-CN" dirty="0"/>
                        <a:t>70W</a:t>
                      </a:r>
                      <a:endParaRPr lang="zh-CN" altLang="en-US" dirty="0"/>
                    </a:p>
                  </a:txBody>
                  <a:tcPr anchor="ctr"/>
                </a:tc>
                <a:tc>
                  <a:txBody>
                    <a:bodyPr/>
                    <a:lstStyle/>
                    <a:p>
                      <a:pPr algn="ctr"/>
                      <a:r>
                        <a:rPr lang="en-US" altLang="zh-CN" dirty="0"/>
                        <a:t>100W</a:t>
                      </a:r>
                      <a:endParaRPr lang="zh-CN" altLang="en-US" dirty="0"/>
                    </a:p>
                  </a:txBody>
                  <a:tcPr anchor="ctr"/>
                </a:tc>
                <a:tc>
                  <a:txBody>
                    <a:bodyPr/>
                    <a:lstStyle/>
                    <a:p>
                      <a:pPr algn="ctr"/>
                      <a:r>
                        <a:rPr lang="en-US" altLang="zh-CN" dirty="0"/>
                        <a:t>555WH</a:t>
                      </a:r>
                      <a:endParaRPr lang="zh-CN" altLang="en-US" dirty="0"/>
                    </a:p>
                  </a:txBody>
                  <a:tcPr anchor="ctr"/>
                </a:tc>
                <a:tc>
                  <a:txBody>
                    <a:bodyPr/>
                    <a:lstStyle/>
                    <a:p>
                      <a:pPr algn="ctr"/>
                      <a:r>
                        <a:rPr lang="en-US" altLang="zh-CN" dirty="0"/>
                        <a:t>1690*385*43mm</a:t>
                      </a:r>
                      <a:endParaRPr lang="zh-CN" alt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chemeClr val="dk1"/>
                          </a:solidFill>
                          <a:latin typeface="+mn-lt"/>
                          <a:ea typeface="+mn-ea"/>
                          <a:cs typeface="+mn-cs"/>
                        </a:rPr>
                        <a:t>SMD5050 84PCS</a:t>
                      </a:r>
                      <a:endParaRPr lang="zh-CN" altLang="en-US" sz="1800" kern="1200" dirty="0">
                        <a:solidFill>
                          <a:schemeClr val="dk1"/>
                        </a:solidFill>
                        <a:latin typeface="+mn-lt"/>
                        <a:ea typeface="+mn-ea"/>
                        <a:cs typeface="+mn-cs"/>
                      </a:endParaRPr>
                    </a:p>
                    <a:p>
                      <a:pPr algn="ctr"/>
                      <a:endParaRPr lang="zh-CN" altLang="en-US" sz="1800" kern="1200" dirty="0">
                        <a:solidFill>
                          <a:schemeClr val="dk1"/>
                        </a:solidFill>
                        <a:latin typeface="+mn-lt"/>
                        <a:ea typeface="+mn-ea"/>
                        <a:cs typeface="+mn-cs"/>
                      </a:endParaRPr>
                    </a:p>
                  </a:txBody>
                  <a:tcPr anchor="ct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74656" y="260648"/>
            <a:ext cx="6741140" cy="923330"/>
          </a:xfrm>
          <a:prstGeom prst="rect">
            <a:avLst/>
          </a:prstGeom>
          <a:noFill/>
        </p:spPr>
        <p:txBody>
          <a:bodyPr wrap="none" lIns="91440" tIns="45720" rIns="91440" bIns="45720">
            <a:spAutoFit/>
          </a:bodyPr>
          <a:lstStyle/>
          <a:p>
            <a:pPr algn="ctr"/>
            <a:r>
              <a:rPr lang="en-US" altLang="zh-CN" sz="5400" b="1" u="sng"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Energy Storage Battery</a:t>
            </a:r>
            <a:endParaRPr lang="zh-CN" altLang="en-US" sz="5400" b="1" u="sng"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37892" name="Picture 4"/>
          <p:cNvPicPr>
            <a:picLocks noChangeAspect="1" noChangeArrowheads="1"/>
          </p:cNvPicPr>
          <p:nvPr/>
        </p:nvPicPr>
        <p:blipFill>
          <a:blip r:embed="rId2" cstate="print"/>
          <a:srcRect/>
          <a:stretch>
            <a:fillRect/>
          </a:stretch>
        </p:blipFill>
        <p:spPr bwMode="auto">
          <a:xfrm>
            <a:off x="179512" y="1484784"/>
            <a:ext cx="5760639" cy="4812382"/>
          </a:xfrm>
          <a:prstGeom prst="rect">
            <a:avLst/>
          </a:prstGeom>
          <a:noFill/>
          <a:ln w="9525">
            <a:noFill/>
            <a:miter lim="800000"/>
            <a:headEnd/>
            <a:tailEnd/>
          </a:ln>
        </p:spPr>
      </p:pic>
      <p:sp>
        <p:nvSpPr>
          <p:cNvPr id="9" name="矩形 8"/>
          <p:cNvSpPr/>
          <p:nvPr/>
        </p:nvSpPr>
        <p:spPr>
          <a:xfrm>
            <a:off x="5652120" y="1484784"/>
            <a:ext cx="3196262" cy="830997"/>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altLang="zh-CN" sz="2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VALVE-Regulated </a:t>
            </a:r>
          </a:p>
          <a:p>
            <a:pPr algn="ctr"/>
            <a:r>
              <a:rPr lang="en-US" altLang="zh-CN" sz="2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Lead-Acid Battery </a:t>
            </a:r>
            <a:endParaRPr lang="zh-CN" altLang="en-US" sz="2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12289" name="Picture 1"/>
          <p:cNvPicPr>
            <a:picLocks noChangeAspect="1" noChangeArrowheads="1"/>
          </p:cNvPicPr>
          <p:nvPr/>
        </p:nvPicPr>
        <p:blipFill>
          <a:blip r:embed="rId3" cstate="print"/>
          <a:srcRect/>
          <a:stretch>
            <a:fillRect/>
          </a:stretch>
        </p:blipFill>
        <p:spPr bwMode="auto">
          <a:xfrm>
            <a:off x="6228184" y="2564904"/>
            <a:ext cx="2124075" cy="1771650"/>
          </a:xfrm>
          <a:prstGeom prst="rect">
            <a:avLst/>
          </a:prstGeom>
          <a:noFill/>
          <a:ln w="9525">
            <a:noFill/>
            <a:miter lim="800000"/>
            <a:headEnd/>
            <a:tailEnd/>
          </a:ln>
        </p:spPr>
      </p:pic>
      <p:pic>
        <p:nvPicPr>
          <p:cNvPr id="12290" name="Picture 2"/>
          <p:cNvPicPr>
            <a:picLocks noChangeAspect="1" noChangeArrowheads="1"/>
          </p:cNvPicPr>
          <p:nvPr/>
        </p:nvPicPr>
        <p:blipFill>
          <a:blip r:embed="rId4" cstate="print"/>
          <a:srcRect/>
          <a:stretch>
            <a:fillRect/>
          </a:stretch>
        </p:blipFill>
        <p:spPr bwMode="auto">
          <a:xfrm>
            <a:off x="6084168" y="4509120"/>
            <a:ext cx="2664296" cy="2032823"/>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395536" y="1268760"/>
            <a:ext cx="4219575" cy="5219700"/>
          </a:xfrm>
          <a:prstGeom prst="rect">
            <a:avLst/>
          </a:prstGeom>
          <a:noFill/>
          <a:ln w="9525">
            <a:noFill/>
            <a:miter lim="800000"/>
            <a:headEnd/>
            <a:tailEnd/>
          </a:ln>
        </p:spPr>
      </p:pic>
      <p:sp>
        <p:nvSpPr>
          <p:cNvPr id="4" name="椭圆 3"/>
          <p:cNvSpPr/>
          <p:nvPr/>
        </p:nvSpPr>
        <p:spPr>
          <a:xfrm>
            <a:off x="107504" y="0"/>
            <a:ext cx="8784976" cy="836712"/>
          </a:xfrm>
          <a:prstGeom prst="ellipse">
            <a:avLst/>
          </a:prstGeom>
          <a:solidFill>
            <a:schemeClr val="accent1"/>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2274" tIns="56136" rIns="112274" bIns="56136" rtlCol="0" anchor="ctr"/>
          <a:lstStyle/>
          <a:p>
            <a:pPr algn="ctr"/>
            <a:r>
              <a:rPr lang="en-US" altLang="zh-CN" sz="3600" b="1" dirty="0">
                <a:effectLst>
                  <a:outerShdw blurRad="38100" dist="38100" dir="2700000" algn="tl">
                    <a:srgbClr val="000000">
                      <a:alpha val="43137"/>
                    </a:srgbClr>
                  </a:outerShdw>
                </a:effectLst>
              </a:rPr>
              <a:t>Energy Storage Battery</a:t>
            </a:r>
            <a:endParaRPr lang="zh-CN" altLang="en-US" sz="3600" b="1" dirty="0">
              <a:effectLst>
                <a:outerShdw blurRad="38100" dist="38100" dir="2700000" algn="tl">
                  <a:srgbClr val="000000">
                    <a:alpha val="43137"/>
                  </a:srgbClr>
                </a:outerShdw>
              </a:effectLst>
            </a:endParaRPr>
          </a:p>
        </p:txBody>
      </p:sp>
      <p:pic>
        <p:nvPicPr>
          <p:cNvPr id="6148" name="Picture 4"/>
          <p:cNvPicPr>
            <a:picLocks noChangeAspect="1" noChangeArrowheads="1"/>
          </p:cNvPicPr>
          <p:nvPr/>
        </p:nvPicPr>
        <p:blipFill>
          <a:blip r:embed="rId3" cstate="print"/>
          <a:srcRect/>
          <a:stretch>
            <a:fillRect/>
          </a:stretch>
        </p:blipFill>
        <p:spPr bwMode="auto">
          <a:xfrm>
            <a:off x="5364088" y="4869160"/>
            <a:ext cx="2880320" cy="1640587"/>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5364088" y="1268760"/>
            <a:ext cx="2988492" cy="331236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 fill="hold"/>
                                        <p:tgtEl>
                                          <p:spTgt spid="4"/>
                                        </p:tgtEl>
                                        <p:attrNameLst>
                                          <p:attrName>ppt_w</p:attrName>
                                        </p:attrNameLst>
                                      </p:cBhvr>
                                      <p:tavLst>
                                        <p:tav tm="0">
                                          <p:val>
                                            <p:fltVal val="0"/>
                                          </p:val>
                                        </p:tav>
                                        <p:tav tm="100000">
                                          <p:val>
                                            <p:strVal val="#ppt_w"/>
                                          </p:val>
                                        </p:tav>
                                      </p:tavLst>
                                    </p:anim>
                                    <p:anim calcmode="lin" valueType="num">
                                      <p:cBhvr>
                                        <p:cTn id="8" dur="300" fill="hold"/>
                                        <p:tgtEl>
                                          <p:spTgt spid="4"/>
                                        </p:tgtEl>
                                        <p:attrNameLst>
                                          <p:attrName>ppt_h</p:attrName>
                                        </p:attrNameLst>
                                      </p:cBhvr>
                                      <p:tavLst>
                                        <p:tav tm="0">
                                          <p:val>
                                            <p:fltVal val="0"/>
                                          </p:val>
                                        </p:tav>
                                        <p:tav tm="100000">
                                          <p:val>
                                            <p:strVal val="#ppt_h"/>
                                          </p:val>
                                        </p:tav>
                                      </p:tavLst>
                                    </p:anim>
                                    <p:animEffect transition="in" filter="fade">
                                      <p:cBhvr>
                                        <p:cTn id="9"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732B38-44DC-498B-9DFE-1DB1D90993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096" y="1124744"/>
            <a:ext cx="3027085" cy="2615739"/>
          </a:xfrm>
          <a:prstGeom prst="rect">
            <a:avLst/>
          </a:prstGeom>
        </p:spPr>
      </p:pic>
      <p:pic>
        <p:nvPicPr>
          <p:cNvPr id="7170" name="Picture 2"/>
          <p:cNvPicPr>
            <a:picLocks noChangeAspect="1" noChangeArrowheads="1"/>
          </p:cNvPicPr>
          <p:nvPr/>
        </p:nvPicPr>
        <p:blipFill>
          <a:blip r:embed="rId3" cstate="print"/>
          <a:srcRect/>
          <a:stretch>
            <a:fillRect/>
          </a:stretch>
        </p:blipFill>
        <p:spPr bwMode="auto">
          <a:xfrm>
            <a:off x="5292080" y="3645024"/>
            <a:ext cx="3696367" cy="3096344"/>
          </a:xfrm>
          <a:prstGeom prst="rect">
            <a:avLst/>
          </a:prstGeom>
          <a:noFill/>
          <a:ln w="9525">
            <a:noFill/>
            <a:miter lim="800000"/>
            <a:headEnd/>
            <a:tailEnd/>
          </a:ln>
        </p:spPr>
      </p:pic>
      <p:sp>
        <p:nvSpPr>
          <p:cNvPr id="4" name="矩形 3"/>
          <p:cNvSpPr/>
          <p:nvPr/>
        </p:nvSpPr>
        <p:spPr>
          <a:xfrm>
            <a:off x="1331640" y="260648"/>
            <a:ext cx="6513322" cy="923330"/>
          </a:xfrm>
          <a:prstGeom prst="rect">
            <a:avLst/>
          </a:prstGeom>
          <a:noFill/>
        </p:spPr>
        <p:txBody>
          <a:bodyPr wrap="none" lIns="91440" tIns="45720" rIns="91440" bIns="45720">
            <a:spAutoFit/>
          </a:bodyPr>
          <a:lstStyle/>
          <a:p>
            <a:pPr algn="ctr"/>
            <a:r>
              <a:rPr lang="en-US" altLang="zh-CN" sz="5400" b="1" u="sng"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Off-Grid  Solar System</a:t>
            </a:r>
            <a:endParaRPr lang="zh-CN" altLang="en-US" sz="5400" b="1" u="sng"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5" name="矩形 4"/>
          <p:cNvSpPr/>
          <p:nvPr/>
        </p:nvSpPr>
        <p:spPr>
          <a:xfrm>
            <a:off x="575411" y="2185700"/>
            <a:ext cx="4572000" cy="4278094"/>
          </a:xfrm>
          <a:prstGeom prst="rect">
            <a:avLst/>
          </a:prstGeom>
          <a:solidFill>
            <a:schemeClr val="tx2">
              <a:lumMod val="40000"/>
              <a:lumOff val="60000"/>
            </a:schemeClr>
          </a:solidFill>
        </p:spPr>
        <p:txBody>
          <a:bodyPr wrap="square">
            <a:spAutoFit/>
          </a:bodyPr>
          <a:lstStyle/>
          <a:p>
            <a:r>
              <a:rPr lang="en-US" altLang="zh-CN" sz="1600" dirty="0"/>
              <a:t>1. All systems has LCD digital display. (Can see the system working condition, such as system voltage, system power, charge current, </a:t>
            </a:r>
            <a:r>
              <a:rPr lang="en-US" altLang="zh-CN" sz="1600" dirty="0" err="1"/>
              <a:t>etc</a:t>
            </a:r>
            <a:r>
              <a:rPr lang="en-US" altLang="zh-CN" sz="1600" dirty="0"/>
              <a:t>).</a:t>
            </a:r>
          </a:p>
          <a:p>
            <a:r>
              <a:rPr lang="en-US" altLang="zh-CN" sz="1600" dirty="0"/>
              <a:t>2. All systems have AC and DC output, and also have AC charger function for backup.</a:t>
            </a:r>
          </a:p>
          <a:p>
            <a:r>
              <a:rPr lang="en-US" altLang="zh-CN" sz="1600" dirty="0"/>
              <a:t>3. When the electricity off, it can switch automatically and take use of battery power to run load. When power on it also can switch. automatically and take use of main power(utility electric/generator electric), at the same time charging battery.</a:t>
            </a:r>
          </a:p>
          <a:p>
            <a:r>
              <a:rPr lang="en-US" altLang="zh-CN" sz="1600" dirty="0"/>
              <a:t>4. The inverter is pure sine wave inverter, it can load inductive load such as air condition very smooth.</a:t>
            </a:r>
          </a:p>
          <a:p>
            <a:r>
              <a:rPr lang="en-US" altLang="zh-CN" sz="1600" dirty="0"/>
              <a:t>5. Each component has single chip detect which protected itself.(Over-voltage protection, low-voltage alarm, overload protection, over-heat protection, short-circuit protection, </a:t>
            </a:r>
            <a:r>
              <a:rPr lang="en-US" altLang="zh-CN" sz="1600" dirty="0" err="1"/>
              <a:t>etc</a:t>
            </a:r>
            <a:r>
              <a:rPr lang="en-US" altLang="zh-CN" sz="1600" dirty="0"/>
              <a:t>)</a:t>
            </a:r>
            <a:endParaRPr lang="zh-CN" altLang="en-US" dirty="0"/>
          </a:p>
        </p:txBody>
      </p:sp>
      <p:sp>
        <p:nvSpPr>
          <p:cNvPr id="6" name="TextBox 5"/>
          <p:cNvSpPr txBox="1"/>
          <p:nvPr/>
        </p:nvSpPr>
        <p:spPr>
          <a:xfrm>
            <a:off x="1187624" y="1484784"/>
            <a:ext cx="3312368" cy="400110"/>
          </a:xfrm>
          <a:prstGeom prst="rect">
            <a:avLst/>
          </a:prstGeom>
          <a:solidFill>
            <a:schemeClr val="tx2">
              <a:lumMod val="40000"/>
              <a:lumOff val="60000"/>
            </a:schemeClr>
          </a:solidFill>
        </p:spPr>
        <p:txBody>
          <a:bodyPr wrap="square" rtlCol="0">
            <a:spAutoFit/>
          </a:bodyPr>
          <a:lstStyle/>
          <a:p>
            <a:pPr algn="ctr"/>
            <a:r>
              <a:rPr lang="en-US" altLang="zh-CN" sz="2000" dirty="0"/>
              <a:t>Advantages</a:t>
            </a:r>
            <a:endParaRPr lang="zh-CN" altLang="en-US" sz="2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cstate="print"/>
          <a:srcRect/>
          <a:stretch>
            <a:fillRect/>
          </a:stretch>
        </p:blipFill>
        <p:spPr bwMode="auto">
          <a:xfrm>
            <a:off x="107504" y="908720"/>
            <a:ext cx="6210300" cy="5038725"/>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6300192" y="3717032"/>
            <a:ext cx="2688255" cy="2520280"/>
          </a:xfrm>
          <a:prstGeom prst="rect">
            <a:avLst/>
          </a:prstGeom>
          <a:noFill/>
          <a:ln w="9525">
            <a:noFill/>
            <a:miter lim="800000"/>
            <a:headEnd/>
            <a:tailEnd/>
          </a:ln>
        </p:spPr>
      </p:pic>
      <p:pic>
        <p:nvPicPr>
          <p:cNvPr id="8197" name="Picture 5"/>
          <p:cNvPicPr>
            <a:picLocks noChangeAspect="1" noChangeArrowheads="1"/>
          </p:cNvPicPr>
          <p:nvPr/>
        </p:nvPicPr>
        <p:blipFill>
          <a:blip r:embed="rId4" cstate="print"/>
          <a:srcRect/>
          <a:stretch>
            <a:fillRect/>
          </a:stretch>
        </p:blipFill>
        <p:spPr bwMode="auto">
          <a:xfrm flipH="1">
            <a:off x="6300192" y="908720"/>
            <a:ext cx="2699791" cy="2808312"/>
          </a:xfrm>
          <a:prstGeom prst="rect">
            <a:avLst/>
          </a:prstGeom>
          <a:noFill/>
          <a:ln w="9525">
            <a:noFill/>
            <a:miter lim="800000"/>
            <a:headEnd/>
            <a:tailEnd/>
          </a:ln>
        </p:spPr>
      </p:pic>
      <p:sp>
        <p:nvSpPr>
          <p:cNvPr id="8" name="矩形 7"/>
          <p:cNvSpPr/>
          <p:nvPr/>
        </p:nvSpPr>
        <p:spPr>
          <a:xfrm>
            <a:off x="467544" y="332656"/>
            <a:ext cx="6840760" cy="461665"/>
          </a:xfrm>
          <a:prstGeom prst="rect">
            <a:avLst/>
          </a:prstGeom>
        </p:spPr>
        <p:txBody>
          <a:bodyPr wrap="square">
            <a:spAutoFit/>
          </a:bodyPr>
          <a:lstStyle/>
          <a:p>
            <a:r>
              <a:rPr lang="en-US" altLang="zh-CN" sz="2400" dirty="0">
                <a:solidFill>
                  <a:schemeClr val="accent1"/>
                </a:solidFill>
              </a:rPr>
              <a:t>TYL 220V2000W Off-Grid Solar Power System Home  </a:t>
            </a:r>
            <a:endParaRPr lang="zh-CN" altLang="en-US" sz="2400" dirty="0">
              <a:solidFill>
                <a:schemeClr val="accen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cstate="print"/>
          <a:srcRect/>
          <a:stretch>
            <a:fillRect/>
          </a:stretch>
        </p:blipFill>
        <p:spPr bwMode="auto">
          <a:xfrm>
            <a:off x="6588224" y="0"/>
            <a:ext cx="2555776" cy="2348880"/>
          </a:xfrm>
          <a:prstGeom prst="rect">
            <a:avLst/>
          </a:prstGeom>
          <a:noFill/>
          <a:ln w="9525">
            <a:noFill/>
            <a:miter lim="800000"/>
            <a:headEnd/>
            <a:tailEnd/>
          </a:ln>
        </p:spPr>
      </p:pic>
      <p:pic>
        <p:nvPicPr>
          <p:cNvPr id="3079" name="Picture 7"/>
          <p:cNvPicPr>
            <a:picLocks noChangeAspect="1" noChangeArrowheads="1"/>
          </p:cNvPicPr>
          <p:nvPr/>
        </p:nvPicPr>
        <p:blipFill>
          <a:blip r:embed="rId3" cstate="print"/>
          <a:srcRect/>
          <a:stretch>
            <a:fillRect/>
          </a:stretch>
        </p:blipFill>
        <p:spPr bwMode="auto">
          <a:xfrm>
            <a:off x="6588224" y="2348880"/>
            <a:ext cx="2555776" cy="2317627"/>
          </a:xfrm>
          <a:prstGeom prst="rect">
            <a:avLst/>
          </a:prstGeom>
          <a:noFill/>
          <a:ln w="9525">
            <a:noFill/>
            <a:miter lim="800000"/>
            <a:headEnd/>
            <a:tailEnd/>
          </a:ln>
        </p:spPr>
      </p:pic>
      <p:sp>
        <p:nvSpPr>
          <p:cNvPr id="24" name="矩形 14"/>
          <p:cNvSpPr/>
          <p:nvPr/>
        </p:nvSpPr>
        <p:spPr>
          <a:xfrm>
            <a:off x="-1332656" y="4941168"/>
            <a:ext cx="5077966" cy="2028056"/>
          </a:xfrm>
          <a:custGeom>
            <a:avLst/>
            <a:gdLst>
              <a:gd name="connsiteX0" fmla="*/ 0 w 2232248"/>
              <a:gd name="connsiteY0" fmla="*/ 0 h 504056"/>
              <a:gd name="connsiteX1" fmla="*/ 2232248 w 2232248"/>
              <a:gd name="connsiteY1" fmla="*/ 0 h 504056"/>
              <a:gd name="connsiteX2" fmla="*/ 2232248 w 2232248"/>
              <a:gd name="connsiteY2" fmla="*/ 504056 h 504056"/>
              <a:gd name="connsiteX3" fmla="*/ 0 w 2232248"/>
              <a:gd name="connsiteY3" fmla="*/ 504056 h 504056"/>
              <a:gd name="connsiteX4" fmla="*/ 0 w 2232248"/>
              <a:gd name="connsiteY4" fmla="*/ 0 h 504056"/>
              <a:gd name="connsiteX0-1" fmla="*/ 0 w 2727548"/>
              <a:gd name="connsiteY0-2" fmla="*/ 0 h 1018406"/>
              <a:gd name="connsiteX1-3" fmla="*/ 2727548 w 2727548"/>
              <a:gd name="connsiteY1-4" fmla="*/ 514350 h 1018406"/>
              <a:gd name="connsiteX2-5" fmla="*/ 2727548 w 2727548"/>
              <a:gd name="connsiteY2-6" fmla="*/ 1018406 h 1018406"/>
              <a:gd name="connsiteX3-7" fmla="*/ 495300 w 2727548"/>
              <a:gd name="connsiteY3-8" fmla="*/ 1018406 h 1018406"/>
              <a:gd name="connsiteX4-9" fmla="*/ 0 w 2727548"/>
              <a:gd name="connsiteY4-10" fmla="*/ 0 h 1018406"/>
              <a:gd name="connsiteX0-11" fmla="*/ 514350 w 3241898"/>
              <a:gd name="connsiteY0-12" fmla="*/ 0 h 1227956"/>
              <a:gd name="connsiteX1-13" fmla="*/ 3241898 w 3241898"/>
              <a:gd name="connsiteY1-14" fmla="*/ 514350 h 1227956"/>
              <a:gd name="connsiteX2-15" fmla="*/ 3241898 w 3241898"/>
              <a:gd name="connsiteY2-16" fmla="*/ 1018406 h 1227956"/>
              <a:gd name="connsiteX3-17" fmla="*/ 0 w 3241898"/>
              <a:gd name="connsiteY3-18" fmla="*/ 1227956 h 1227956"/>
              <a:gd name="connsiteX4-19" fmla="*/ 514350 w 3241898"/>
              <a:gd name="connsiteY4-20" fmla="*/ 0 h 1227956"/>
              <a:gd name="connsiteX0-21" fmla="*/ 514350 w 5032598"/>
              <a:gd name="connsiteY0-22" fmla="*/ 0 h 1227956"/>
              <a:gd name="connsiteX1-23" fmla="*/ 3241898 w 5032598"/>
              <a:gd name="connsiteY1-24" fmla="*/ 514350 h 1227956"/>
              <a:gd name="connsiteX2-25" fmla="*/ 5032598 w 5032598"/>
              <a:gd name="connsiteY2-26" fmla="*/ 1151756 h 1227956"/>
              <a:gd name="connsiteX3-27" fmla="*/ 0 w 5032598"/>
              <a:gd name="connsiteY3-28" fmla="*/ 1227956 h 1227956"/>
              <a:gd name="connsiteX4-29" fmla="*/ 514350 w 5032598"/>
              <a:gd name="connsiteY4-30" fmla="*/ 0 h 1227956"/>
              <a:gd name="connsiteX0-31" fmla="*/ 514350 w 5032598"/>
              <a:gd name="connsiteY0-32" fmla="*/ 0 h 1227956"/>
              <a:gd name="connsiteX1-33" fmla="*/ 2772916 w 5032598"/>
              <a:gd name="connsiteY1-34" fmla="*/ 406152 h 1227956"/>
              <a:gd name="connsiteX2-35" fmla="*/ 3241898 w 5032598"/>
              <a:gd name="connsiteY2-36" fmla="*/ 514350 h 1227956"/>
              <a:gd name="connsiteX3-37" fmla="*/ 5032598 w 5032598"/>
              <a:gd name="connsiteY3-38" fmla="*/ 1151756 h 1227956"/>
              <a:gd name="connsiteX4-39" fmla="*/ 0 w 5032598"/>
              <a:gd name="connsiteY4-40" fmla="*/ 1227956 h 1227956"/>
              <a:gd name="connsiteX5" fmla="*/ 514350 w 5032598"/>
              <a:gd name="connsiteY5" fmla="*/ 0 h 1227956"/>
              <a:gd name="connsiteX0-41" fmla="*/ 514350 w 5032598"/>
              <a:gd name="connsiteY0-42" fmla="*/ 800100 h 2028056"/>
              <a:gd name="connsiteX1-43" fmla="*/ 2772916 w 5032598"/>
              <a:gd name="connsiteY1-44" fmla="*/ 1206252 h 2028056"/>
              <a:gd name="connsiteX2-45" fmla="*/ 3432398 w 5032598"/>
              <a:gd name="connsiteY2-46" fmla="*/ 0 h 2028056"/>
              <a:gd name="connsiteX3-47" fmla="*/ 5032598 w 5032598"/>
              <a:gd name="connsiteY3-48" fmla="*/ 1951856 h 2028056"/>
              <a:gd name="connsiteX4-49" fmla="*/ 0 w 5032598"/>
              <a:gd name="connsiteY4-50" fmla="*/ 2028056 h 2028056"/>
              <a:gd name="connsiteX5-51" fmla="*/ 514350 w 5032598"/>
              <a:gd name="connsiteY5-52" fmla="*/ 800100 h 2028056"/>
              <a:gd name="connsiteX0-53" fmla="*/ 514350 w 5032598"/>
              <a:gd name="connsiteY0-54" fmla="*/ 800100 h 2028056"/>
              <a:gd name="connsiteX1-55" fmla="*/ 2772916 w 5032598"/>
              <a:gd name="connsiteY1-56" fmla="*/ 1206252 h 2028056"/>
              <a:gd name="connsiteX2-57" fmla="*/ 3432398 w 5032598"/>
              <a:gd name="connsiteY2-58" fmla="*/ 0 h 2028056"/>
              <a:gd name="connsiteX3-59" fmla="*/ 4315966 w 5032598"/>
              <a:gd name="connsiteY3-60" fmla="*/ 1111002 h 2028056"/>
              <a:gd name="connsiteX4-61" fmla="*/ 5032598 w 5032598"/>
              <a:gd name="connsiteY4-62" fmla="*/ 1951856 h 2028056"/>
              <a:gd name="connsiteX5-63" fmla="*/ 0 w 5032598"/>
              <a:gd name="connsiteY5-64" fmla="*/ 2028056 h 2028056"/>
              <a:gd name="connsiteX6" fmla="*/ 514350 w 5032598"/>
              <a:gd name="connsiteY6" fmla="*/ 800100 h 2028056"/>
              <a:gd name="connsiteX0-65" fmla="*/ 514350 w 5077966"/>
              <a:gd name="connsiteY0-66" fmla="*/ 800100 h 2028056"/>
              <a:gd name="connsiteX1-67" fmla="*/ 2772916 w 5077966"/>
              <a:gd name="connsiteY1-68" fmla="*/ 1206252 h 2028056"/>
              <a:gd name="connsiteX2-69" fmla="*/ 3432398 w 5077966"/>
              <a:gd name="connsiteY2-70" fmla="*/ 0 h 2028056"/>
              <a:gd name="connsiteX3-71" fmla="*/ 5077966 w 5077966"/>
              <a:gd name="connsiteY3-72" fmla="*/ 844302 h 2028056"/>
              <a:gd name="connsiteX4-73" fmla="*/ 5032598 w 5077966"/>
              <a:gd name="connsiteY4-74" fmla="*/ 1951856 h 2028056"/>
              <a:gd name="connsiteX5-75" fmla="*/ 0 w 5077966"/>
              <a:gd name="connsiteY5-76" fmla="*/ 2028056 h 2028056"/>
              <a:gd name="connsiteX6-77" fmla="*/ 514350 w 5077966"/>
              <a:gd name="connsiteY6-78" fmla="*/ 800100 h 2028056"/>
            </a:gdLst>
            <a:ahLst/>
            <a:cxnLst>
              <a:cxn ang="0">
                <a:pos x="connsiteX0-65" y="connsiteY0-66"/>
              </a:cxn>
              <a:cxn ang="0">
                <a:pos x="connsiteX1-67" y="connsiteY1-68"/>
              </a:cxn>
              <a:cxn ang="0">
                <a:pos x="connsiteX2-69" y="connsiteY2-70"/>
              </a:cxn>
              <a:cxn ang="0">
                <a:pos x="connsiteX3-71" y="connsiteY3-72"/>
              </a:cxn>
              <a:cxn ang="0">
                <a:pos x="connsiteX4-73" y="connsiteY4-74"/>
              </a:cxn>
              <a:cxn ang="0">
                <a:pos x="connsiteX5-75" y="connsiteY5-76"/>
              </a:cxn>
              <a:cxn ang="0">
                <a:pos x="connsiteX6-77" y="connsiteY6-78"/>
              </a:cxn>
            </a:cxnLst>
            <a:rect l="l" t="t" r="r" b="b"/>
            <a:pathLst>
              <a:path w="5077966" h="2028056">
                <a:moveTo>
                  <a:pt x="514350" y="800100"/>
                </a:moveTo>
                <a:lnTo>
                  <a:pt x="2772916" y="1206252"/>
                </a:lnTo>
                <a:lnTo>
                  <a:pt x="3432398" y="0"/>
                </a:lnTo>
                <a:lnTo>
                  <a:pt x="5077966" y="844302"/>
                </a:lnTo>
                <a:lnTo>
                  <a:pt x="5032598" y="1951856"/>
                </a:lnTo>
                <a:lnTo>
                  <a:pt x="0" y="2028056"/>
                </a:lnTo>
                <a:lnTo>
                  <a:pt x="514350" y="800100"/>
                </a:lnTo>
                <a:close/>
              </a:path>
            </a:pathLst>
          </a:custGeom>
          <a:gradFill>
            <a:gsLst>
              <a:gs pos="32600">
                <a:srgbClr val="0F5892"/>
              </a:gs>
              <a:gs pos="0">
                <a:srgbClr val="17366E"/>
              </a:gs>
              <a:gs pos="100000">
                <a:srgbClr val="0287C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77" name="Picture 5"/>
          <p:cNvPicPr>
            <a:picLocks noChangeAspect="1" noChangeArrowheads="1"/>
          </p:cNvPicPr>
          <p:nvPr/>
        </p:nvPicPr>
        <p:blipFill>
          <a:blip r:embed="rId4" cstate="print"/>
          <a:srcRect/>
          <a:stretch>
            <a:fillRect/>
          </a:stretch>
        </p:blipFill>
        <p:spPr bwMode="auto">
          <a:xfrm>
            <a:off x="3635896" y="4653136"/>
            <a:ext cx="5508104" cy="2204864"/>
          </a:xfrm>
          <a:prstGeom prst="rect">
            <a:avLst/>
          </a:prstGeom>
          <a:noFill/>
          <a:ln w="9525">
            <a:noFill/>
            <a:miter lim="800000"/>
            <a:headEnd/>
            <a:tailEnd/>
          </a:ln>
        </p:spPr>
      </p:pic>
      <p:grpSp>
        <p:nvGrpSpPr>
          <p:cNvPr id="13" name="组合 12"/>
          <p:cNvGrpSpPr/>
          <p:nvPr/>
        </p:nvGrpSpPr>
        <p:grpSpPr>
          <a:xfrm>
            <a:off x="323528" y="188640"/>
            <a:ext cx="3312368" cy="523220"/>
            <a:chOff x="5023339" y="1361549"/>
            <a:chExt cx="4353578" cy="523220"/>
          </a:xfrm>
        </p:grpSpPr>
        <p:sp>
          <p:nvSpPr>
            <p:cNvPr id="14" name="圆角矩形 13"/>
            <p:cNvSpPr/>
            <p:nvPr/>
          </p:nvSpPr>
          <p:spPr>
            <a:xfrm>
              <a:off x="5023339" y="1417315"/>
              <a:ext cx="4248472" cy="424445"/>
            </a:xfrm>
            <a:prstGeom prst="roundRect">
              <a:avLst>
                <a:gd name="adj" fmla="val 7848"/>
              </a:avLst>
            </a:prstGeom>
            <a:solidFill>
              <a:srgbClr val="018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15" name="文本框 116"/>
            <p:cNvSpPr txBox="1"/>
            <p:nvPr/>
          </p:nvSpPr>
          <p:spPr>
            <a:xfrm>
              <a:off x="5200453" y="1361549"/>
              <a:ext cx="4176464" cy="523220"/>
            </a:xfrm>
            <a:prstGeom prst="rect">
              <a:avLst/>
            </a:prstGeom>
            <a:noFill/>
          </p:spPr>
          <p:txBody>
            <a:bodyPr wrap="square" rtlCol="0">
              <a:spAutoFit/>
            </a:bodyPr>
            <a:lstStyle/>
            <a:p>
              <a:r>
                <a:rPr lang="en-US" altLang="zh-CN" sz="2800" b="1" dirty="0">
                  <a:solidFill>
                    <a:schemeClr val="bg1"/>
                  </a:solidFill>
                </a:rPr>
                <a:t>COMPANY PROFILE</a:t>
              </a:r>
              <a:endParaRPr lang="zh-CN" altLang="en-US" sz="2800" b="1" dirty="0">
                <a:solidFill>
                  <a:schemeClr val="bg1"/>
                </a:solidFill>
              </a:endParaRPr>
            </a:p>
          </p:txBody>
        </p:sp>
      </p:grpSp>
      <p:sp>
        <p:nvSpPr>
          <p:cNvPr id="21" name="TextBox 20"/>
          <p:cNvSpPr txBox="1"/>
          <p:nvPr/>
        </p:nvSpPr>
        <p:spPr>
          <a:xfrm>
            <a:off x="395536" y="908720"/>
            <a:ext cx="3456384" cy="4708981"/>
          </a:xfrm>
          <a:prstGeom prst="rect">
            <a:avLst/>
          </a:prstGeom>
          <a:noFill/>
        </p:spPr>
        <p:txBody>
          <a:bodyPr wrap="square" rtlCol="0">
            <a:spAutoFit/>
          </a:bodyPr>
          <a:lstStyle/>
          <a:p>
            <a:r>
              <a:rPr lang="en-US" altLang="zh-CN" sz="1200" b="1" i="1" dirty="0">
                <a:solidFill>
                  <a:schemeClr val="accent1">
                    <a:lumMod val="50000"/>
                  </a:schemeClr>
                </a:solidFill>
              </a:rPr>
              <a:t>Guangzhou </a:t>
            </a:r>
            <a:r>
              <a:rPr lang="en-US" altLang="zh-CN" sz="1200" b="1" i="1" dirty="0" err="1">
                <a:solidFill>
                  <a:schemeClr val="accent1">
                    <a:lumMod val="50000"/>
                  </a:schemeClr>
                </a:solidFill>
              </a:rPr>
              <a:t>Tongli</a:t>
            </a:r>
            <a:r>
              <a:rPr lang="en-US" altLang="zh-CN" sz="1200" b="1" i="1" dirty="0">
                <a:solidFill>
                  <a:schemeClr val="accent1">
                    <a:lumMod val="50000"/>
                  </a:schemeClr>
                </a:solidFill>
              </a:rPr>
              <a:t> New Energy co., LTD. belongs to Guangdong </a:t>
            </a:r>
            <a:r>
              <a:rPr lang="en-US" altLang="zh-CN" sz="1200" b="1" i="1" dirty="0" err="1">
                <a:solidFill>
                  <a:schemeClr val="accent1">
                    <a:lumMod val="50000"/>
                  </a:schemeClr>
                </a:solidFill>
              </a:rPr>
              <a:t>Tongli</a:t>
            </a:r>
            <a:r>
              <a:rPr lang="en-US" altLang="zh-CN" sz="1200" b="1" i="1" dirty="0">
                <a:solidFill>
                  <a:schemeClr val="accent1">
                    <a:lumMod val="50000"/>
                  </a:schemeClr>
                </a:solidFill>
              </a:rPr>
              <a:t> Group, which was founded in Guangzhou in 1999 by Dr Tony Tong, which is a comprehensive hi-tech enterprise of R&amp;D, manufacturing and trade. The first company that is engaged in Solar Power system, Solar panels, Solar Gel Battery, Solar street light, Automotive battery, motorcycle batteries, motorcycle electrical parts in China. Headquartered in the international city of China-Guangzhou. Now we have three factories. Guangzhou factory with more than 500 workers, Covers an area of 40000 square meters, mainly develops and produces solar power systems. </a:t>
            </a:r>
            <a:r>
              <a:rPr lang="en-US" altLang="zh-CN" sz="1200" b="1" i="1" dirty="0" err="1">
                <a:solidFill>
                  <a:schemeClr val="accent1">
                    <a:lumMod val="50000"/>
                  </a:schemeClr>
                </a:solidFill>
              </a:rPr>
              <a:t>TongShi</a:t>
            </a:r>
            <a:r>
              <a:rPr lang="en-US" altLang="zh-CN" sz="1200" b="1" i="1" dirty="0">
                <a:solidFill>
                  <a:schemeClr val="accent1">
                    <a:lumMod val="50000"/>
                  </a:schemeClr>
                </a:solidFill>
              </a:rPr>
              <a:t> battery in </a:t>
            </a:r>
            <a:r>
              <a:rPr lang="en-US" altLang="zh-CN" sz="1200" b="1" i="1" dirty="0" err="1">
                <a:solidFill>
                  <a:schemeClr val="accent1">
                    <a:lumMod val="50000"/>
                  </a:schemeClr>
                </a:solidFill>
              </a:rPr>
              <a:t>Longgui</a:t>
            </a:r>
            <a:r>
              <a:rPr lang="en-US" altLang="zh-CN" sz="1200" b="1" i="1" dirty="0">
                <a:solidFill>
                  <a:schemeClr val="accent1">
                    <a:lumMod val="50000"/>
                  </a:schemeClr>
                </a:solidFill>
              </a:rPr>
              <a:t> </a:t>
            </a:r>
            <a:r>
              <a:rPr lang="en-US" altLang="zh-CN" sz="1200" b="1" i="1" dirty="0" err="1">
                <a:solidFill>
                  <a:schemeClr val="accent1">
                    <a:lumMod val="50000"/>
                  </a:schemeClr>
                </a:solidFill>
              </a:rPr>
              <a:t>Shaoguan</a:t>
            </a:r>
            <a:r>
              <a:rPr lang="en-US" altLang="zh-CN" sz="1200" b="1" i="1" dirty="0">
                <a:solidFill>
                  <a:schemeClr val="accent1">
                    <a:lumMod val="50000"/>
                  </a:schemeClr>
                </a:solidFill>
              </a:rPr>
              <a:t>, the factory covers an area of 60000 square meters, with more than 1000 workers, mainly develops and produces batteries. </a:t>
            </a:r>
            <a:r>
              <a:rPr lang="en-US" altLang="zh-CN" sz="1200" b="1" i="1" dirty="0" err="1">
                <a:solidFill>
                  <a:schemeClr val="accent1">
                    <a:lumMod val="50000"/>
                  </a:schemeClr>
                </a:solidFill>
              </a:rPr>
              <a:t>Tongli</a:t>
            </a:r>
            <a:r>
              <a:rPr lang="en-US" altLang="zh-CN" sz="1200" b="1" i="1" dirty="0">
                <a:solidFill>
                  <a:schemeClr val="accent1">
                    <a:lumMod val="50000"/>
                  </a:schemeClr>
                </a:solidFill>
              </a:rPr>
              <a:t> factory in </a:t>
            </a:r>
            <a:r>
              <a:rPr lang="en-US" altLang="zh-CN" sz="1200" b="1" i="1" dirty="0" err="1">
                <a:solidFill>
                  <a:schemeClr val="accent1">
                    <a:lumMod val="50000"/>
                  </a:schemeClr>
                </a:solidFill>
              </a:rPr>
              <a:t>Wengyuan</a:t>
            </a:r>
            <a:r>
              <a:rPr lang="en-US" altLang="zh-CN" sz="1200" b="1" i="1" dirty="0">
                <a:solidFill>
                  <a:schemeClr val="accent1">
                    <a:lumMod val="50000"/>
                  </a:schemeClr>
                </a:solidFill>
              </a:rPr>
              <a:t> </a:t>
            </a:r>
            <a:r>
              <a:rPr lang="en-US" altLang="zh-CN" sz="1200" b="1" i="1" dirty="0" err="1">
                <a:solidFill>
                  <a:schemeClr val="accent1">
                    <a:lumMod val="50000"/>
                  </a:schemeClr>
                </a:solidFill>
              </a:rPr>
              <a:t>shaoguan</a:t>
            </a:r>
            <a:r>
              <a:rPr lang="en-US" altLang="zh-CN" sz="1200" b="1" i="1" dirty="0">
                <a:solidFill>
                  <a:schemeClr val="accent1">
                    <a:lumMod val="50000"/>
                  </a:schemeClr>
                </a:solidFill>
              </a:rPr>
              <a:t>, the factory covers an area of 70000 square meters, with more than 800 workers, mainly develops and produces batteries. The Solar Power system, Solar panels, Solar Gel Battery, Solar street light, Automotive batteries, Motorcycle batteries and related electrical products are exported to major United States, Europe, Middle East, Africa, South America . </a:t>
            </a:r>
          </a:p>
        </p:txBody>
      </p:sp>
      <p:sp>
        <p:nvSpPr>
          <p:cNvPr id="22" name="TextBox 21"/>
          <p:cNvSpPr txBox="1"/>
          <p:nvPr/>
        </p:nvSpPr>
        <p:spPr>
          <a:xfrm>
            <a:off x="3851920" y="980728"/>
            <a:ext cx="2736304" cy="3600986"/>
          </a:xfrm>
          <a:prstGeom prst="rect">
            <a:avLst/>
          </a:prstGeom>
          <a:noFill/>
        </p:spPr>
        <p:txBody>
          <a:bodyPr wrap="square" rtlCol="0">
            <a:spAutoFit/>
          </a:bodyPr>
          <a:lstStyle/>
          <a:p>
            <a:r>
              <a:rPr lang="en-US" altLang="zh-CN" sz="1200" b="1" i="1" dirty="0">
                <a:solidFill>
                  <a:schemeClr val="accent1">
                    <a:lumMod val="50000"/>
                  </a:schemeClr>
                </a:solidFill>
              </a:rPr>
              <a:t>The Company and its products have achieved the certificates as UL,CE, IEC, ISO9001, ISO9008, ISO14001. Our trademarks T.Y.L have received a good reputation from our distributors and users. Our products serve LV, </a:t>
            </a:r>
            <a:r>
              <a:rPr lang="en-US" altLang="zh-CN" sz="1200" b="1" i="1" dirty="0" err="1">
                <a:solidFill>
                  <a:schemeClr val="accent1">
                    <a:lumMod val="50000"/>
                  </a:schemeClr>
                </a:solidFill>
              </a:rPr>
              <a:t>Mobike</a:t>
            </a:r>
            <a:r>
              <a:rPr lang="en-US" altLang="zh-CN" sz="1200" b="1" i="1" dirty="0">
                <a:solidFill>
                  <a:schemeClr val="accent1">
                    <a:lumMod val="50000"/>
                  </a:schemeClr>
                </a:solidFill>
              </a:rPr>
              <a:t>, CNPC,CSCEC and so on.. We are </a:t>
            </a:r>
            <a:r>
              <a:rPr lang="en-US" altLang="zh-CN" sz="1200" b="1" i="1" dirty="0" err="1">
                <a:solidFill>
                  <a:schemeClr val="accent1">
                    <a:lumMod val="50000"/>
                  </a:schemeClr>
                </a:solidFill>
              </a:rPr>
              <a:t>Dongfeng</a:t>
            </a:r>
            <a:r>
              <a:rPr lang="en-US" altLang="zh-CN" sz="1200" b="1" i="1" dirty="0">
                <a:solidFill>
                  <a:schemeClr val="accent1">
                    <a:lumMod val="50000"/>
                  </a:schemeClr>
                </a:solidFill>
              </a:rPr>
              <a:t> Automobile nominated supplier, Storage battery Manufacturing base. We believe in our product and we will be proud to serve you. In the future, we will take technical and market advantages fully, and further enhance the business capability and industry leading capability, join hands with our business partners from around the world for the prosperity of the global Solar power market to make new and greater contribution. </a:t>
            </a:r>
            <a:endParaRPr lang="zh-CN" altLang="en-US" sz="1200" b="1" i="1" dirty="0">
              <a:solidFill>
                <a:schemeClr val="accent1">
                  <a:lumMod val="50000"/>
                </a:schemeClr>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95536" y="260648"/>
            <a:ext cx="2880320" cy="461665"/>
          </a:xfrm>
          <a:prstGeom prst="rect">
            <a:avLst/>
          </a:prstGeom>
          <a:noFill/>
        </p:spPr>
        <p:txBody>
          <a:bodyPr wrap="square" rtlCol="0">
            <a:spAutoFit/>
          </a:bodyPr>
          <a:lstStyle/>
          <a:p>
            <a:r>
              <a:rPr lang="en-US" altLang="zh-CN" sz="2400" dirty="0">
                <a:solidFill>
                  <a:schemeClr val="accent1"/>
                </a:solidFill>
              </a:rPr>
              <a:t>Product details</a:t>
            </a:r>
            <a:endParaRPr lang="zh-CN" altLang="en-US" sz="2400" dirty="0">
              <a:solidFill>
                <a:schemeClr val="accent1"/>
              </a:solidFill>
            </a:endParaRPr>
          </a:p>
        </p:txBody>
      </p:sp>
      <p:pic>
        <p:nvPicPr>
          <p:cNvPr id="9218" name="Picture 2"/>
          <p:cNvPicPr>
            <a:picLocks noChangeAspect="1" noChangeArrowheads="1"/>
          </p:cNvPicPr>
          <p:nvPr/>
        </p:nvPicPr>
        <p:blipFill>
          <a:blip r:embed="rId2" cstate="print"/>
          <a:srcRect/>
          <a:stretch>
            <a:fillRect/>
          </a:stretch>
        </p:blipFill>
        <p:spPr bwMode="auto">
          <a:xfrm>
            <a:off x="251520" y="1124744"/>
            <a:ext cx="1642133" cy="1080120"/>
          </a:xfrm>
          <a:prstGeom prst="rect">
            <a:avLst/>
          </a:prstGeom>
          <a:noFill/>
          <a:ln w="9525">
            <a:noFill/>
            <a:miter lim="800000"/>
            <a:headEnd/>
            <a:tailEnd/>
          </a:ln>
        </p:spPr>
      </p:pic>
      <p:sp>
        <p:nvSpPr>
          <p:cNvPr id="5" name="TextBox 4"/>
          <p:cNvSpPr txBox="1"/>
          <p:nvPr/>
        </p:nvSpPr>
        <p:spPr>
          <a:xfrm>
            <a:off x="2411760" y="1052736"/>
            <a:ext cx="1800200" cy="1415772"/>
          </a:xfrm>
          <a:prstGeom prst="rect">
            <a:avLst/>
          </a:prstGeom>
          <a:noFill/>
        </p:spPr>
        <p:txBody>
          <a:bodyPr wrap="square" rtlCol="0">
            <a:spAutoFit/>
          </a:bodyPr>
          <a:lstStyle/>
          <a:p>
            <a:r>
              <a:rPr lang="en-US" altLang="zh-CN" sz="1400" b="1" dirty="0"/>
              <a:t>      Solar Panel</a:t>
            </a:r>
          </a:p>
          <a:p>
            <a:pPr>
              <a:buFont typeface="Arial" pitchFamily="34" charset="0"/>
              <a:buChar char="•"/>
            </a:pPr>
            <a:r>
              <a:rPr lang="en-US" altLang="zh-CN" sz="1200" dirty="0"/>
              <a:t>Quality Assurance.</a:t>
            </a:r>
          </a:p>
          <a:p>
            <a:pPr>
              <a:buFont typeface="Arial" pitchFamily="34" charset="0"/>
              <a:buChar char="•"/>
            </a:pPr>
            <a:r>
              <a:rPr lang="en-US" altLang="zh-CN" sz="1200" dirty="0"/>
              <a:t>Anti-reflection Glass.</a:t>
            </a:r>
          </a:p>
          <a:p>
            <a:pPr>
              <a:buFont typeface="Arial" pitchFamily="34" charset="0"/>
              <a:buChar char="•"/>
            </a:pPr>
            <a:r>
              <a:rPr lang="en-US" altLang="zh-CN" sz="1200" dirty="0"/>
              <a:t>Power Tolerance ±3%.</a:t>
            </a:r>
          </a:p>
          <a:p>
            <a:pPr>
              <a:buFont typeface="Arial" pitchFamily="34" charset="0"/>
              <a:buChar char="•"/>
            </a:pPr>
            <a:r>
              <a:rPr lang="en-US" altLang="zh-CN" sz="1200" dirty="0"/>
              <a:t>Waterproof Performance.</a:t>
            </a:r>
          </a:p>
          <a:p>
            <a:pPr>
              <a:buFont typeface="Arial" pitchFamily="34" charset="0"/>
              <a:buChar char="•"/>
            </a:pPr>
            <a:r>
              <a:rPr lang="en-US" altLang="zh-CN" sz="1200" dirty="0"/>
              <a:t>Strong Compressive Strength.</a:t>
            </a:r>
            <a:endParaRPr lang="zh-CN" altLang="en-US" sz="1200" dirty="0"/>
          </a:p>
        </p:txBody>
      </p:sp>
      <p:pic>
        <p:nvPicPr>
          <p:cNvPr id="9219" name="Picture 3"/>
          <p:cNvPicPr>
            <a:picLocks noChangeAspect="1" noChangeArrowheads="1"/>
          </p:cNvPicPr>
          <p:nvPr/>
        </p:nvPicPr>
        <p:blipFill>
          <a:blip r:embed="rId3" cstate="print"/>
          <a:srcRect/>
          <a:stretch>
            <a:fillRect/>
          </a:stretch>
        </p:blipFill>
        <p:spPr bwMode="auto">
          <a:xfrm>
            <a:off x="1262148" y="5341278"/>
            <a:ext cx="1621855" cy="936104"/>
          </a:xfrm>
          <a:prstGeom prst="rect">
            <a:avLst/>
          </a:prstGeom>
          <a:noFill/>
          <a:ln w="9525">
            <a:noFill/>
            <a:miter lim="800000"/>
            <a:headEnd/>
            <a:tailEnd/>
          </a:ln>
        </p:spPr>
      </p:pic>
      <p:sp>
        <p:nvSpPr>
          <p:cNvPr id="7" name="TextBox 6"/>
          <p:cNvSpPr txBox="1"/>
          <p:nvPr/>
        </p:nvSpPr>
        <p:spPr>
          <a:xfrm>
            <a:off x="3034506" y="5171713"/>
            <a:ext cx="4752528" cy="1508105"/>
          </a:xfrm>
          <a:prstGeom prst="rect">
            <a:avLst/>
          </a:prstGeom>
          <a:noFill/>
        </p:spPr>
        <p:txBody>
          <a:bodyPr wrap="square" rtlCol="0">
            <a:spAutoFit/>
          </a:bodyPr>
          <a:lstStyle/>
          <a:p>
            <a:pPr algn="ctr"/>
            <a:r>
              <a:rPr lang="en-US" altLang="zh-CN" sz="1400" b="1" dirty="0"/>
              <a:t>MPPT Solar Charger Controller</a:t>
            </a:r>
          </a:p>
          <a:p>
            <a:pPr>
              <a:buFont typeface="Arial" pitchFamily="34" charset="0"/>
              <a:buChar char="•"/>
            </a:pPr>
            <a:r>
              <a:rPr lang="en-US" altLang="zh-CN" sz="1200" dirty="0"/>
              <a:t>Intelligent Maximum Power Point Tracking  technology increases efficiency 25%-30%.</a:t>
            </a:r>
          </a:p>
          <a:p>
            <a:pPr>
              <a:buFont typeface="Arial" pitchFamily="34" charset="0"/>
              <a:buChar char="•"/>
            </a:pPr>
            <a:r>
              <a:rPr lang="en-US" altLang="zh-CN" sz="1200" dirty="0"/>
              <a:t>Three-stage charging optimizes battery performance.</a:t>
            </a:r>
          </a:p>
          <a:p>
            <a:pPr>
              <a:buFont typeface="Arial" pitchFamily="34" charset="0"/>
              <a:buChar char="•"/>
            </a:pPr>
            <a:r>
              <a:rPr lang="en-US" altLang="zh-CN" sz="1200" dirty="0"/>
              <a:t>Maximum charging current up to 45A/60A/80A/100A.</a:t>
            </a:r>
          </a:p>
          <a:p>
            <a:pPr>
              <a:buFont typeface="Arial" pitchFamily="34" charset="0"/>
              <a:buChar char="•"/>
            </a:pPr>
            <a:r>
              <a:rPr lang="en-US" altLang="zh-CN" sz="1200" dirty="0"/>
              <a:t>Maximum efficiency up to 98%.</a:t>
            </a:r>
          </a:p>
          <a:p>
            <a:endParaRPr lang="en-US" altLang="zh-CN" dirty="0"/>
          </a:p>
        </p:txBody>
      </p:sp>
      <p:pic>
        <p:nvPicPr>
          <p:cNvPr id="9220" name="Picture 4"/>
          <p:cNvPicPr>
            <a:picLocks noChangeAspect="1" noChangeArrowheads="1"/>
          </p:cNvPicPr>
          <p:nvPr/>
        </p:nvPicPr>
        <p:blipFill>
          <a:blip r:embed="rId4" cstate="print"/>
          <a:srcRect/>
          <a:stretch>
            <a:fillRect/>
          </a:stretch>
        </p:blipFill>
        <p:spPr bwMode="auto">
          <a:xfrm>
            <a:off x="0" y="3140968"/>
            <a:ext cx="1562100" cy="819150"/>
          </a:xfrm>
          <a:prstGeom prst="rect">
            <a:avLst/>
          </a:prstGeom>
          <a:noFill/>
          <a:ln w="9525">
            <a:noFill/>
            <a:miter lim="800000"/>
            <a:headEnd/>
            <a:tailEnd/>
          </a:ln>
        </p:spPr>
      </p:pic>
      <p:sp>
        <p:nvSpPr>
          <p:cNvPr id="9" name="TextBox 8"/>
          <p:cNvSpPr txBox="1"/>
          <p:nvPr/>
        </p:nvSpPr>
        <p:spPr>
          <a:xfrm>
            <a:off x="1547664" y="2996952"/>
            <a:ext cx="2952328" cy="1815882"/>
          </a:xfrm>
          <a:prstGeom prst="rect">
            <a:avLst/>
          </a:prstGeom>
          <a:noFill/>
        </p:spPr>
        <p:txBody>
          <a:bodyPr wrap="square" rtlCol="0">
            <a:spAutoFit/>
          </a:bodyPr>
          <a:lstStyle/>
          <a:p>
            <a:pPr algn="ctr"/>
            <a:r>
              <a:rPr lang="en-US" altLang="zh-CN" sz="1400" b="1" dirty="0"/>
              <a:t>GEL Battery</a:t>
            </a:r>
          </a:p>
          <a:p>
            <a:pPr>
              <a:buFont typeface="Arial" pitchFamily="34" charset="0"/>
              <a:buChar char="•"/>
            </a:pPr>
            <a:r>
              <a:rPr lang="en-US" altLang="zh-CN" sz="1200" dirty="0"/>
              <a:t>Solve electrolyte stratification, sulfuric acid evenly distributed.</a:t>
            </a:r>
          </a:p>
          <a:p>
            <a:pPr>
              <a:buFont typeface="Arial" pitchFamily="34" charset="0"/>
              <a:buChar char="•"/>
            </a:pPr>
            <a:r>
              <a:rPr lang="en-US" altLang="zh-CN" sz="1200" dirty="0"/>
              <a:t>The </a:t>
            </a:r>
            <a:r>
              <a:rPr lang="en-US" altLang="zh-CN" sz="1200" dirty="0" err="1"/>
              <a:t>sillica</a:t>
            </a:r>
            <a:r>
              <a:rPr lang="en-US" altLang="zh-CN" sz="1200" dirty="0"/>
              <a:t>   gel electrolyte lead-acid batteries can be so deep discharge, thus greatly extending the cycle life of the battery.</a:t>
            </a:r>
          </a:p>
          <a:p>
            <a:pPr>
              <a:buFont typeface="Arial" pitchFamily="34" charset="0"/>
              <a:buChar char="•"/>
            </a:pPr>
            <a:r>
              <a:rPr lang="en-US" altLang="zh-CN" sz="1200" dirty="0"/>
              <a:t>The battery float current is small.</a:t>
            </a:r>
          </a:p>
          <a:p>
            <a:pPr>
              <a:buFont typeface="Arial" pitchFamily="34" charset="0"/>
              <a:buChar char="•"/>
            </a:pPr>
            <a:r>
              <a:rPr lang="en-US" altLang="zh-CN" sz="1200" dirty="0"/>
              <a:t>Low self-discharge rate of the battery.</a:t>
            </a:r>
          </a:p>
          <a:p>
            <a:pPr>
              <a:buFont typeface="Arial" pitchFamily="34" charset="0"/>
              <a:buChar char="•"/>
            </a:pPr>
            <a:endParaRPr lang="zh-CN" altLang="en-US" sz="1400" dirty="0"/>
          </a:p>
        </p:txBody>
      </p:sp>
      <p:pic>
        <p:nvPicPr>
          <p:cNvPr id="9221" name="Picture 5"/>
          <p:cNvPicPr>
            <a:picLocks noChangeAspect="1" noChangeArrowheads="1"/>
          </p:cNvPicPr>
          <p:nvPr/>
        </p:nvPicPr>
        <p:blipFill>
          <a:blip r:embed="rId5" cstate="print"/>
          <a:srcRect/>
          <a:stretch>
            <a:fillRect/>
          </a:stretch>
        </p:blipFill>
        <p:spPr bwMode="auto">
          <a:xfrm>
            <a:off x="4572000" y="3429000"/>
            <a:ext cx="1562100" cy="790575"/>
          </a:xfrm>
          <a:prstGeom prst="rect">
            <a:avLst/>
          </a:prstGeom>
          <a:noFill/>
          <a:ln w="9525">
            <a:noFill/>
            <a:miter lim="800000"/>
            <a:headEnd/>
            <a:tailEnd/>
          </a:ln>
        </p:spPr>
      </p:pic>
      <p:sp>
        <p:nvSpPr>
          <p:cNvPr id="11" name="TextBox 10"/>
          <p:cNvSpPr txBox="1"/>
          <p:nvPr/>
        </p:nvSpPr>
        <p:spPr>
          <a:xfrm>
            <a:off x="6516216" y="2924944"/>
            <a:ext cx="2232248" cy="2246769"/>
          </a:xfrm>
          <a:prstGeom prst="rect">
            <a:avLst/>
          </a:prstGeom>
          <a:noFill/>
        </p:spPr>
        <p:txBody>
          <a:bodyPr wrap="square" rtlCol="0">
            <a:spAutoFit/>
          </a:bodyPr>
          <a:lstStyle/>
          <a:p>
            <a:pPr algn="ctr"/>
            <a:r>
              <a:rPr lang="en-US" altLang="zh-CN" sz="1400" b="1" dirty="0"/>
              <a:t>Solar Inverter</a:t>
            </a:r>
          </a:p>
          <a:p>
            <a:pPr>
              <a:buFont typeface="Arial" pitchFamily="34" charset="0"/>
              <a:buChar char="•"/>
            </a:pPr>
            <a:r>
              <a:rPr lang="en-US" altLang="zh-CN" sz="1200" dirty="0"/>
              <a:t>Grid electricity and battery power priority is optional.</a:t>
            </a:r>
          </a:p>
          <a:p>
            <a:pPr>
              <a:buFont typeface="Arial" pitchFamily="34" charset="0"/>
              <a:buChar char="•"/>
            </a:pPr>
            <a:r>
              <a:rPr lang="en-US" altLang="zh-CN" sz="1200" dirty="0"/>
              <a:t>Higher and adjustable charging current.</a:t>
            </a:r>
          </a:p>
          <a:p>
            <a:pPr>
              <a:buFont typeface="Arial" pitchFamily="34" charset="0"/>
              <a:buChar char="•"/>
            </a:pPr>
            <a:r>
              <a:rPr lang="en-US" altLang="zh-CN" sz="1200" dirty="0"/>
              <a:t>Intelligent protection, higher class of security.</a:t>
            </a:r>
          </a:p>
          <a:p>
            <a:pPr>
              <a:buFont typeface="Arial" pitchFamily="34" charset="0"/>
              <a:buChar char="•"/>
            </a:pPr>
            <a:r>
              <a:rPr lang="en-US" altLang="zh-CN" sz="1200" dirty="0"/>
              <a:t>Bypass charging function, AC charge available when the unit off.</a:t>
            </a:r>
          </a:p>
          <a:p>
            <a:pPr>
              <a:buFont typeface="Arial" pitchFamily="34" charset="0"/>
              <a:buChar char="•"/>
            </a:pPr>
            <a:endParaRPr lang="zh-CN" altLang="en-US" dirty="0"/>
          </a:p>
        </p:txBody>
      </p:sp>
      <p:sp>
        <p:nvSpPr>
          <p:cNvPr id="13" name="TextBox 12"/>
          <p:cNvSpPr txBox="1"/>
          <p:nvPr/>
        </p:nvSpPr>
        <p:spPr>
          <a:xfrm>
            <a:off x="6516216" y="908720"/>
            <a:ext cx="2160240" cy="1785104"/>
          </a:xfrm>
          <a:prstGeom prst="rect">
            <a:avLst/>
          </a:prstGeom>
          <a:noFill/>
        </p:spPr>
        <p:txBody>
          <a:bodyPr wrap="square" rtlCol="0">
            <a:spAutoFit/>
          </a:bodyPr>
          <a:lstStyle/>
          <a:p>
            <a:pPr algn="ctr"/>
            <a:r>
              <a:rPr lang="en-US" altLang="zh-CN" sz="1400" b="1" dirty="0"/>
              <a:t>PV Combiner Box</a:t>
            </a:r>
          </a:p>
          <a:p>
            <a:pPr>
              <a:buFont typeface="Arial" pitchFamily="34" charset="0"/>
              <a:buChar char="•"/>
            </a:pPr>
            <a:r>
              <a:rPr lang="en-US" altLang="zh-CN" sz="1200" dirty="0"/>
              <a:t>IP65 design, waterproof, anti dust and anti ultraviolet.</a:t>
            </a:r>
          </a:p>
          <a:p>
            <a:pPr>
              <a:buFont typeface="Arial" pitchFamily="34" charset="0"/>
              <a:buChar char="•"/>
            </a:pPr>
            <a:r>
              <a:rPr lang="en-US" altLang="zh-CN" sz="1200" dirty="0"/>
              <a:t>Strict test for high and low temperature, used widely.</a:t>
            </a:r>
          </a:p>
          <a:p>
            <a:pPr>
              <a:buFont typeface="Arial" pitchFamily="34" charset="0"/>
              <a:buChar char="•"/>
            </a:pPr>
            <a:r>
              <a:rPr lang="en-US" altLang="zh-CN" sz="1200" dirty="0"/>
              <a:t>The simple installation, the simplified system wiring, the convenient wiring.</a:t>
            </a:r>
          </a:p>
          <a:p>
            <a:pPr>
              <a:buFont typeface="Arial" pitchFamily="34" charset="0"/>
              <a:buChar char="•"/>
            </a:pPr>
            <a:endParaRPr lang="zh-CN" altLang="en-US" sz="1200" dirty="0"/>
          </a:p>
        </p:txBody>
      </p:sp>
      <p:pic>
        <p:nvPicPr>
          <p:cNvPr id="2050" name="Picture 2"/>
          <p:cNvPicPr>
            <a:picLocks noChangeAspect="1" noChangeArrowheads="1"/>
          </p:cNvPicPr>
          <p:nvPr/>
        </p:nvPicPr>
        <p:blipFill>
          <a:blip r:embed="rId6" cstate="print"/>
          <a:srcRect/>
          <a:stretch>
            <a:fillRect/>
          </a:stretch>
        </p:blipFill>
        <p:spPr bwMode="auto">
          <a:xfrm>
            <a:off x="4644008" y="1124744"/>
            <a:ext cx="1533525" cy="93345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71600" y="188640"/>
            <a:ext cx="7174208"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altLang="zh-CN"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Engineering Projects</a:t>
            </a:r>
            <a:endParaRPr lang="zh-CN" alt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027" name="Picture 3" descr="C:\Users\Administrator\Desktop\03.广州南沙德诚国际有限公司 420KW光伏电站.jpg"/>
          <p:cNvPicPr>
            <a:picLocks noChangeAspect="1" noChangeArrowheads="1"/>
          </p:cNvPicPr>
          <p:nvPr/>
        </p:nvPicPr>
        <p:blipFill>
          <a:blip r:embed="rId2" cstate="print"/>
          <a:srcRect/>
          <a:stretch>
            <a:fillRect/>
          </a:stretch>
        </p:blipFill>
        <p:spPr bwMode="auto">
          <a:xfrm>
            <a:off x="3275856" y="4797152"/>
            <a:ext cx="2520280" cy="1512168"/>
          </a:xfrm>
          <a:prstGeom prst="rect">
            <a:avLst/>
          </a:prstGeom>
          <a:ln>
            <a:noFill/>
          </a:ln>
          <a:effectLst>
            <a:outerShdw blurRad="190500" algn="tl" rotWithShape="0">
              <a:srgbClr val="000000">
                <a:alpha val="70000"/>
              </a:srgbClr>
            </a:outerShdw>
          </a:effectLst>
        </p:spPr>
      </p:pic>
      <p:pic>
        <p:nvPicPr>
          <p:cNvPr id="1028" name="Picture 4" descr="C:\Users\Administrator\Desktop\09.平江一中70KW光伏项目.jpg"/>
          <p:cNvPicPr>
            <a:picLocks noChangeAspect="1" noChangeArrowheads="1"/>
          </p:cNvPicPr>
          <p:nvPr/>
        </p:nvPicPr>
        <p:blipFill>
          <a:blip r:embed="rId3" cstate="print"/>
          <a:srcRect/>
          <a:stretch>
            <a:fillRect/>
          </a:stretch>
        </p:blipFill>
        <p:spPr bwMode="auto">
          <a:xfrm>
            <a:off x="6212232" y="1340768"/>
            <a:ext cx="2608240" cy="1440160"/>
          </a:xfrm>
          <a:prstGeom prst="rect">
            <a:avLst/>
          </a:prstGeom>
          <a:ln>
            <a:noFill/>
          </a:ln>
          <a:effectLst>
            <a:outerShdw blurRad="190500" algn="tl" rotWithShape="0">
              <a:srgbClr val="000000">
                <a:alpha val="70000"/>
              </a:srgbClr>
            </a:outerShdw>
          </a:effectLst>
        </p:spPr>
      </p:pic>
      <p:pic>
        <p:nvPicPr>
          <p:cNvPr id="1029" name="Picture 5" descr="C:\Users\Administrator\Desktop\16.  5KW集装箱移动工厂离网供电系统.jpg"/>
          <p:cNvPicPr>
            <a:picLocks noChangeAspect="1" noChangeArrowheads="1"/>
          </p:cNvPicPr>
          <p:nvPr/>
        </p:nvPicPr>
        <p:blipFill>
          <a:blip r:embed="rId4" cstate="print"/>
          <a:srcRect/>
          <a:stretch>
            <a:fillRect/>
          </a:stretch>
        </p:blipFill>
        <p:spPr bwMode="auto">
          <a:xfrm>
            <a:off x="6228184" y="3068960"/>
            <a:ext cx="2592288" cy="1512168"/>
          </a:xfrm>
          <a:prstGeom prst="rect">
            <a:avLst/>
          </a:prstGeom>
          <a:ln>
            <a:noFill/>
          </a:ln>
          <a:effectLst>
            <a:outerShdw blurRad="190500" algn="tl" rotWithShape="0">
              <a:srgbClr val="000000">
                <a:alpha val="70000"/>
              </a:srgbClr>
            </a:outerShdw>
          </a:effectLst>
        </p:spPr>
      </p:pic>
      <p:pic>
        <p:nvPicPr>
          <p:cNvPr id="1030" name="Picture 6" descr="C:\Users\Administrator\Desktop\安定敬老院70KW.jpg"/>
          <p:cNvPicPr>
            <a:picLocks noChangeAspect="1" noChangeArrowheads="1"/>
          </p:cNvPicPr>
          <p:nvPr/>
        </p:nvPicPr>
        <p:blipFill>
          <a:blip r:embed="rId5" cstate="print"/>
          <a:srcRect/>
          <a:stretch>
            <a:fillRect/>
          </a:stretch>
        </p:blipFill>
        <p:spPr bwMode="auto">
          <a:xfrm>
            <a:off x="3203848" y="1318955"/>
            <a:ext cx="2592288" cy="1461973"/>
          </a:xfrm>
          <a:prstGeom prst="rect">
            <a:avLst/>
          </a:prstGeom>
          <a:ln>
            <a:noFill/>
          </a:ln>
          <a:effectLst>
            <a:outerShdw blurRad="190500" algn="tl" rotWithShape="0">
              <a:srgbClr val="000000">
                <a:alpha val="70000"/>
              </a:srgbClr>
            </a:outerShdw>
          </a:effectLst>
        </p:spPr>
      </p:pic>
      <p:pic>
        <p:nvPicPr>
          <p:cNvPr id="1031" name="Picture 7" descr="C:\Users\Administrator\Desktop\太阳能停车棚电站.jpg"/>
          <p:cNvPicPr>
            <a:picLocks noChangeAspect="1" noChangeArrowheads="1"/>
          </p:cNvPicPr>
          <p:nvPr/>
        </p:nvPicPr>
        <p:blipFill>
          <a:blip r:embed="rId6" cstate="print"/>
          <a:srcRect/>
          <a:stretch>
            <a:fillRect/>
          </a:stretch>
        </p:blipFill>
        <p:spPr bwMode="auto">
          <a:xfrm>
            <a:off x="467544" y="3068960"/>
            <a:ext cx="2401392" cy="1512168"/>
          </a:xfrm>
          <a:prstGeom prst="rect">
            <a:avLst/>
          </a:prstGeom>
          <a:ln>
            <a:noFill/>
          </a:ln>
          <a:effectLst>
            <a:outerShdw blurRad="190500" algn="tl" rotWithShape="0">
              <a:srgbClr val="000000">
                <a:alpha val="70000"/>
              </a:srgbClr>
            </a:outerShdw>
          </a:effectLst>
        </p:spPr>
      </p:pic>
      <p:pic>
        <p:nvPicPr>
          <p:cNvPr id="1032" name="Picture 8" descr="C:\Users\Administrator\Desktop\08.中山奔点国际65KW光伏电站.jpg"/>
          <p:cNvPicPr>
            <a:picLocks noChangeAspect="1" noChangeArrowheads="1"/>
          </p:cNvPicPr>
          <p:nvPr/>
        </p:nvPicPr>
        <p:blipFill>
          <a:blip r:embed="rId7" cstate="print"/>
          <a:srcRect/>
          <a:stretch>
            <a:fillRect/>
          </a:stretch>
        </p:blipFill>
        <p:spPr bwMode="auto">
          <a:xfrm>
            <a:off x="467544" y="4797152"/>
            <a:ext cx="2400000" cy="1512168"/>
          </a:xfrm>
          <a:prstGeom prst="rect">
            <a:avLst/>
          </a:prstGeom>
          <a:ln>
            <a:noFill/>
          </a:ln>
          <a:effectLst>
            <a:outerShdw blurRad="190500" algn="tl" rotWithShape="0">
              <a:srgbClr val="000000">
                <a:alpha val="70000"/>
              </a:srgbClr>
            </a:outerShdw>
          </a:effectLst>
        </p:spPr>
      </p:pic>
      <p:pic>
        <p:nvPicPr>
          <p:cNvPr id="1033" name="Picture 9" descr="C:\Users\Administrator\Desktop\05.江门新康虫草360KW光伏电站.jpg"/>
          <p:cNvPicPr>
            <a:picLocks noChangeAspect="1" noChangeArrowheads="1"/>
          </p:cNvPicPr>
          <p:nvPr/>
        </p:nvPicPr>
        <p:blipFill>
          <a:blip r:embed="rId8" cstate="print"/>
          <a:srcRect/>
          <a:stretch>
            <a:fillRect/>
          </a:stretch>
        </p:blipFill>
        <p:spPr bwMode="auto">
          <a:xfrm>
            <a:off x="3275856" y="3068960"/>
            <a:ext cx="2520280" cy="1512168"/>
          </a:xfrm>
          <a:prstGeom prst="rect">
            <a:avLst/>
          </a:prstGeom>
          <a:ln>
            <a:noFill/>
          </a:ln>
          <a:effectLst>
            <a:outerShdw blurRad="190500" algn="tl" rotWithShape="0">
              <a:srgbClr val="000000">
                <a:alpha val="70000"/>
              </a:srgbClr>
            </a:outerShdw>
          </a:effectLst>
        </p:spPr>
      </p:pic>
      <p:pic>
        <p:nvPicPr>
          <p:cNvPr id="13" name="Picture 2" descr="C:\Users\Administrator\Desktop\02.通城县1MW 农光互补电站.jpg"/>
          <p:cNvPicPr>
            <a:picLocks noChangeAspect="1" noChangeArrowheads="1"/>
          </p:cNvPicPr>
          <p:nvPr/>
        </p:nvPicPr>
        <p:blipFill>
          <a:blip r:embed="rId9" cstate="print"/>
          <a:srcRect/>
          <a:stretch>
            <a:fillRect/>
          </a:stretch>
        </p:blipFill>
        <p:spPr bwMode="auto">
          <a:xfrm>
            <a:off x="467544" y="1340768"/>
            <a:ext cx="2403333" cy="1440160"/>
          </a:xfrm>
          <a:prstGeom prst="rect">
            <a:avLst/>
          </a:prstGeom>
          <a:ln>
            <a:noFill/>
          </a:ln>
          <a:effectLst>
            <a:outerShdw blurRad="190500" algn="tl" rotWithShape="0">
              <a:srgbClr val="000000">
                <a:alpha val="70000"/>
              </a:srgbClr>
            </a:outerShdw>
          </a:effectLst>
        </p:spPr>
      </p:pic>
      <p:pic>
        <p:nvPicPr>
          <p:cNvPr id="1034" name="Picture 10" descr="C:\Users\Administrator\Desktop\15.LV全球旗舰店太阳能供电系统.jpg"/>
          <p:cNvPicPr>
            <a:picLocks noChangeAspect="1" noChangeArrowheads="1"/>
          </p:cNvPicPr>
          <p:nvPr/>
        </p:nvPicPr>
        <p:blipFill>
          <a:blip r:embed="rId10" cstate="print"/>
          <a:srcRect/>
          <a:stretch>
            <a:fillRect/>
          </a:stretch>
        </p:blipFill>
        <p:spPr bwMode="auto">
          <a:xfrm>
            <a:off x="6228184" y="4797152"/>
            <a:ext cx="2592288" cy="1512168"/>
          </a:xfrm>
          <a:prstGeom prst="rect">
            <a:avLst/>
          </a:prstGeom>
          <a:ln>
            <a:noFill/>
          </a:ln>
          <a:effectLst>
            <a:outerShdw blurRad="190500" algn="tl" rotWithShape="0">
              <a:srgbClr val="000000">
                <a:alpha val="70000"/>
              </a:srgbClr>
            </a:outerShdw>
          </a:effectLst>
        </p:spPr>
      </p:pic>
      <p:sp>
        <p:nvSpPr>
          <p:cNvPr id="15" name="TextBox 14"/>
          <p:cNvSpPr txBox="1"/>
          <p:nvPr/>
        </p:nvSpPr>
        <p:spPr>
          <a:xfrm>
            <a:off x="467544" y="2780928"/>
            <a:ext cx="2520280" cy="338554"/>
          </a:xfrm>
          <a:prstGeom prst="rect">
            <a:avLst/>
          </a:prstGeom>
          <a:noFill/>
        </p:spPr>
        <p:txBody>
          <a:bodyPr wrap="square" rtlCol="0">
            <a:spAutoFit/>
          </a:bodyPr>
          <a:lstStyle/>
          <a:p>
            <a:r>
              <a:rPr lang="en-US" altLang="zh-CN" sz="800" dirty="0" err="1"/>
              <a:t>Tongcheng</a:t>
            </a:r>
            <a:r>
              <a:rPr lang="en-US" altLang="zh-CN" sz="800" dirty="0"/>
              <a:t>  1MW agricultural and photovoltaic complementary power station</a:t>
            </a:r>
            <a:endParaRPr lang="zh-CN" altLang="en-US" sz="800" dirty="0"/>
          </a:p>
        </p:txBody>
      </p:sp>
      <p:sp>
        <p:nvSpPr>
          <p:cNvPr id="16" name="TextBox 15"/>
          <p:cNvSpPr txBox="1"/>
          <p:nvPr/>
        </p:nvSpPr>
        <p:spPr>
          <a:xfrm>
            <a:off x="3779912" y="2780928"/>
            <a:ext cx="1800200" cy="215444"/>
          </a:xfrm>
          <a:prstGeom prst="rect">
            <a:avLst/>
          </a:prstGeom>
          <a:noFill/>
        </p:spPr>
        <p:txBody>
          <a:bodyPr wrap="square" rtlCol="0">
            <a:spAutoFit/>
          </a:bodyPr>
          <a:lstStyle/>
          <a:p>
            <a:r>
              <a:rPr lang="en-US" altLang="zh-CN" sz="800" dirty="0" err="1"/>
              <a:t>Anding</a:t>
            </a:r>
            <a:r>
              <a:rPr lang="en-US" altLang="zh-CN" sz="800" dirty="0"/>
              <a:t> Nursing Home 70KW</a:t>
            </a:r>
            <a:endParaRPr lang="zh-CN" altLang="en-US" sz="800" dirty="0"/>
          </a:p>
        </p:txBody>
      </p:sp>
      <p:sp>
        <p:nvSpPr>
          <p:cNvPr id="17" name="TextBox 16"/>
          <p:cNvSpPr txBox="1"/>
          <p:nvPr/>
        </p:nvSpPr>
        <p:spPr>
          <a:xfrm>
            <a:off x="6156176" y="2780928"/>
            <a:ext cx="2880320" cy="215444"/>
          </a:xfrm>
          <a:prstGeom prst="rect">
            <a:avLst/>
          </a:prstGeom>
          <a:noFill/>
        </p:spPr>
        <p:txBody>
          <a:bodyPr wrap="square" rtlCol="0">
            <a:spAutoFit/>
          </a:bodyPr>
          <a:lstStyle/>
          <a:p>
            <a:r>
              <a:rPr lang="en-US" altLang="zh-CN" sz="800" dirty="0"/>
              <a:t>The first high school of </a:t>
            </a:r>
            <a:r>
              <a:rPr lang="en-US" altLang="zh-CN" sz="800" dirty="0" err="1"/>
              <a:t>Pingjiang</a:t>
            </a:r>
            <a:r>
              <a:rPr lang="en-US" altLang="zh-CN" sz="800" dirty="0"/>
              <a:t> 70KW Photovoltaic Project</a:t>
            </a:r>
            <a:endParaRPr lang="zh-CN" altLang="en-US" sz="800" dirty="0"/>
          </a:p>
        </p:txBody>
      </p:sp>
      <p:sp>
        <p:nvSpPr>
          <p:cNvPr id="18" name="TextBox 17"/>
          <p:cNvSpPr txBox="1"/>
          <p:nvPr/>
        </p:nvSpPr>
        <p:spPr>
          <a:xfrm>
            <a:off x="899592" y="4581128"/>
            <a:ext cx="2088232" cy="215444"/>
          </a:xfrm>
          <a:prstGeom prst="rect">
            <a:avLst/>
          </a:prstGeom>
          <a:noFill/>
        </p:spPr>
        <p:txBody>
          <a:bodyPr wrap="square" rtlCol="0">
            <a:spAutoFit/>
          </a:bodyPr>
          <a:lstStyle/>
          <a:p>
            <a:r>
              <a:rPr lang="en-US" altLang="zh-CN" sz="800" dirty="0"/>
              <a:t>Solar carport power station</a:t>
            </a:r>
            <a:endParaRPr lang="zh-CN" altLang="en-US" sz="800" dirty="0"/>
          </a:p>
        </p:txBody>
      </p:sp>
      <p:sp>
        <p:nvSpPr>
          <p:cNvPr id="19" name="TextBox 18"/>
          <p:cNvSpPr txBox="1"/>
          <p:nvPr/>
        </p:nvSpPr>
        <p:spPr>
          <a:xfrm>
            <a:off x="3491880" y="4581128"/>
            <a:ext cx="2376264" cy="215444"/>
          </a:xfrm>
          <a:prstGeom prst="rect">
            <a:avLst/>
          </a:prstGeom>
          <a:noFill/>
        </p:spPr>
        <p:txBody>
          <a:bodyPr wrap="square" rtlCol="0">
            <a:spAutoFit/>
          </a:bodyPr>
          <a:lstStyle/>
          <a:p>
            <a:r>
              <a:rPr lang="en-US" altLang="zh-CN" sz="800" dirty="0" err="1"/>
              <a:t>Jiangmen</a:t>
            </a:r>
            <a:r>
              <a:rPr lang="en-US" altLang="zh-CN" sz="800" dirty="0"/>
              <a:t> 360KW Photovoltaic Power Station</a:t>
            </a:r>
            <a:endParaRPr lang="zh-CN" altLang="en-US" sz="800" dirty="0"/>
          </a:p>
        </p:txBody>
      </p:sp>
      <p:sp>
        <p:nvSpPr>
          <p:cNvPr id="20" name="TextBox 19"/>
          <p:cNvSpPr txBox="1"/>
          <p:nvPr/>
        </p:nvSpPr>
        <p:spPr>
          <a:xfrm>
            <a:off x="6119664" y="4581128"/>
            <a:ext cx="3024336" cy="215444"/>
          </a:xfrm>
          <a:prstGeom prst="rect">
            <a:avLst/>
          </a:prstGeom>
          <a:noFill/>
        </p:spPr>
        <p:txBody>
          <a:bodyPr wrap="square" rtlCol="0">
            <a:spAutoFit/>
          </a:bodyPr>
          <a:lstStyle/>
          <a:p>
            <a:r>
              <a:rPr lang="en-US" altLang="zh-CN" sz="800" dirty="0"/>
              <a:t>5KW container mobile factory off-grid power generation system</a:t>
            </a:r>
            <a:endParaRPr lang="zh-CN" altLang="en-US" sz="800" dirty="0"/>
          </a:p>
        </p:txBody>
      </p:sp>
      <p:sp>
        <p:nvSpPr>
          <p:cNvPr id="21" name="TextBox 20"/>
          <p:cNvSpPr txBox="1"/>
          <p:nvPr/>
        </p:nvSpPr>
        <p:spPr>
          <a:xfrm>
            <a:off x="539552" y="6381328"/>
            <a:ext cx="2880320" cy="215444"/>
          </a:xfrm>
          <a:prstGeom prst="rect">
            <a:avLst/>
          </a:prstGeom>
          <a:noFill/>
        </p:spPr>
        <p:txBody>
          <a:bodyPr wrap="square" rtlCol="0">
            <a:spAutoFit/>
          </a:bodyPr>
          <a:lstStyle/>
          <a:p>
            <a:r>
              <a:rPr lang="en-US" altLang="zh-CN" sz="800" dirty="0" err="1"/>
              <a:t>Zhongshan</a:t>
            </a:r>
            <a:r>
              <a:rPr lang="en-US" altLang="zh-CN" sz="800" dirty="0"/>
              <a:t> 65KW Photovoltaic Power Station</a:t>
            </a:r>
            <a:endParaRPr lang="zh-CN" altLang="en-US" sz="800" dirty="0"/>
          </a:p>
        </p:txBody>
      </p:sp>
      <p:sp>
        <p:nvSpPr>
          <p:cNvPr id="22" name="TextBox 21"/>
          <p:cNvSpPr txBox="1"/>
          <p:nvPr/>
        </p:nvSpPr>
        <p:spPr>
          <a:xfrm>
            <a:off x="3203848" y="6381328"/>
            <a:ext cx="2736304" cy="338554"/>
          </a:xfrm>
          <a:prstGeom prst="rect">
            <a:avLst/>
          </a:prstGeom>
          <a:noFill/>
        </p:spPr>
        <p:txBody>
          <a:bodyPr wrap="square" rtlCol="0">
            <a:spAutoFit/>
          </a:bodyPr>
          <a:lstStyle/>
          <a:p>
            <a:r>
              <a:rPr lang="en-US" altLang="zh-CN" sz="800" dirty="0" err="1"/>
              <a:t>Nansha</a:t>
            </a:r>
            <a:r>
              <a:rPr lang="en-US" altLang="zh-CN" sz="800" dirty="0"/>
              <a:t> </a:t>
            </a:r>
            <a:r>
              <a:rPr lang="en-US" altLang="zh-CN" sz="800" dirty="0" err="1"/>
              <a:t>Decheng</a:t>
            </a:r>
            <a:r>
              <a:rPr lang="en-US" altLang="zh-CN" sz="800" dirty="0"/>
              <a:t> International Co., Ltd. 420KW photovoltaic power station</a:t>
            </a:r>
            <a:endParaRPr lang="zh-CN" altLang="en-US" sz="800" dirty="0"/>
          </a:p>
        </p:txBody>
      </p:sp>
      <p:sp>
        <p:nvSpPr>
          <p:cNvPr id="23" name="TextBox 22"/>
          <p:cNvSpPr txBox="1"/>
          <p:nvPr/>
        </p:nvSpPr>
        <p:spPr>
          <a:xfrm>
            <a:off x="6516216" y="6381328"/>
            <a:ext cx="2088232" cy="215444"/>
          </a:xfrm>
          <a:prstGeom prst="rect">
            <a:avLst/>
          </a:prstGeom>
          <a:noFill/>
        </p:spPr>
        <p:txBody>
          <a:bodyPr wrap="square" rtlCol="0">
            <a:spAutoFit/>
          </a:bodyPr>
          <a:lstStyle/>
          <a:p>
            <a:r>
              <a:rPr lang="en-US" altLang="zh-CN" sz="800" dirty="0"/>
              <a:t>LV Global Flagship Store Solar Power Service</a:t>
            </a:r>
            <a:endParaRPr lang="zh-CN" altLang="en-US" sz="8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6"/>
          <p:cNvPicPr>
            <a:picLocks noChangeAspect="1" noChangeArrowheads="1"/>
          </p:cNvPicPr>
          <p:nvPr/>
        </p:nvPicPr>
        <p:blipFill>
          <a:blip r:embed="rId3" cstate="print"/>
          <a:srcRect/>
          <a:stretch>
            <a:fillRect/>
          </a:stretch>
        </p:blipFill>
        <p:spPr bwMode="auto">
          <a:xfrm>
            <a:off x="6588224" y="0"/>
            <a:ext cx="2555776" cy="2348880"/>
          </a:xfrm>
          <a:prstGeom prst="rect">
            <a:avLst/>
          </a:prstGeom>
          <a:noFill/>
          <a:ln w="9525">
            <a:noFill/>
            <a:miter lim="800000"/>
            <a:headEnd/>
            <a:tailEnd/>
          </a:ln>
        </p:spPr>
      </p:pic>
      <p:sp>
        <p:nvSpPr>
          <p:cNvPr id="22" name="Shape 1624"/>
          <p:cNvSpPr/>
          <p:nvPr/>
        </p:nvSpPr>
        <p:spPr>
          <a:xfrm>
            <a:off x="1959834" y="2237448"/>
            <a:ext cx="5196206" cy="38798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730" y="16970"/>
                  <a:pt x="4055" y="13284"/>
                  <a:pt x="7055" y="10308"/>
                </a:cubicBezTo>
                <a:cubicBezTo>
                  <a:pt x="10098" y="7290"/>
                  <a:pt x="13901" y="4973"/>
                  <a:pt x="18380" y="2877"/>
                </a:cubicBezTo>
                <a:lnTo>
                  <a:pt x="18198" y="0"/>
                </a:lnTo>
                <a:lnTo>
                  <a:pt x="21600" y="4603"/>
                </a:lnTo>
                <a:lnTo>
                  <a:pt x="18924" y="11507"/>
                </a:lnTo>
                <a:lnTo>
                  <a:pt x="18743" y="8630"/>
                </a:lnTo>
                <a:cubicBezTo>
                  <a:pt x="14655" y="9764"/>
                  <a:pt x="11069" y="11155"/>
                  <a:pt x="8004" y="13185"/>
                </a:cubicBezTo>
                <a:cubicBezTo>
                  <a:pt x="4885" y="15251"/>
                  <a:pt x="2242" y="17999"/>
                  <a:pt x="0" y="21600"/>
                </a:cubicBezTo>
                <a:close/>
              </a:path>
            </a:pathLst>
          </a:custGeom>
          <a:solidFill>
            <a:schemeClr val="accent1"/>
          </a:solidFill>
          <a:ln w="38100">
            <a:solidFill>
              <a:schemeClr val="bg1"/>
            </a:solidFill>
            <a:miter lim="400000"/>
          </a:ln>
          <a:effectLst>
            <a:outerShdw blurRad="127000" dist="38100" dir="8100000" algn="tr" rotWithShape="0">
              <a:prstClr val="black">
                <a:alpha val="40000"/>
              </a:prstClr>
            </a:outerShdw>
          </a:effectLst>
        </p:spPr>
        <p:txBody>
          <a:bodyPr lIns="0" tIns="0" rIns="0" bIns="0"/>
          <a:lstStyle/>
          <a:p>
            <a:pPr lvl="0"/>
            <a:endParaRPr sz="1300"/>
          </a:p>
        </p:txBody>
      </p:sp>
      <p:sp>
        <p:nvSpPr>
          <p:cNvPr id="23" name="Text Placeholder 3"/>
          <p:cNvSpPr txBox="1">
            <a:spLocks/>
          </p:cNvSpPr>
          <p:nvPr/>
        </p:nvSpPr>
        <p:spPr>
          <a:xfrm>
            <a:off x="0" y="3645024"/>
            <a:ext cx="2160240" cy="408745"/>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Products guarantee</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Text Placeholder 4"/>
          <p:cNvSpPr txBox="1">
            <a:spLocks/>
          </p:cNvSpPr>
          <p:nvPr/>
        </p:nvSpPr>
        <p:spPr>
          <a:xfrm>
            <a:off x="323528" y="4005064"/>
            <a:ext cx="1872208" cy="208823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buNone/>
            </a:pPr>
            <a:r>
              <a:rPr lang="en-US" altLang="zh-CN" sz="1100" dirty="0">
                <a:latin typeface="Open Sans" panose="020B0606030504020204" pitchFamily="34" charset="0"/>
                <a:ea typeface="Open Sans" panose="020B0606030504020204" pitchFamily="34" charset="0"/>
                <a:cs typeface="Open Sans" panose="020B0606030504020204" pitchFamily="34" charset="0"/>
              </a:rPr>
              <a:t>The solar photovoltaic and photovoltaic series products are complete in categories and varieties. The products cover all aspects, fully meet the needs of different groups of people and families, and have a wide range of applications.</a:t>
            </a:r>
          </a:p>
        </p:txBody>
      </p:sp>
      <p:sp>
        <p:nvSpPr>
          <p:cNvPr id="26" name="Shape 1626"/>
          <p:cNvSpPr/>
          <p:nvPr/>
        </p:nvSpPr>
        <p:spPr>
          <a:xfrm flipV="1">
            <a:off x="2411760" y="4077072"/>
            <a:ext cx="1" cy="1386955"/>
          </a:xfrm>
          <a:prstGeom prst="line">
            <a:avLst/>
          </a:prstGeom>
          <a:ln w="12700">
            <a:solidFill>
              <a:srgbClr val="A6AAA9"/>
            </a:solidFill>
            <a:miter lim="400000"/>
          </a:ln>
        </p:spPr>
        <p:txBody>
          <a:bodyPr lIns="19050" tIns="19050" rIns="19050" bIns="19050" anchor="ctr"/>
          <a:lstStyle/>
          <a:p>
            <a:pPr lvl="0"/>
            <a:endParaRPr sz="1300"/>
          </a:p>
        </p:txBody>
      </p:sp>
      <p:sp>
        <p:nvSpPr>
          <p:cNvPr id="27" name="Shape 1627"/>
          <p:cNvSpPr/>
          <p:nvPr/>
        </p:nvSpPr>
        <p:spPr>
          <a:xfrm flipV="1">
            <a:off x="3343064" y="2674926"/>
            <a:ext cx="1" cy="1969700"/>
          </a:xfrm>
          <a:prstGeom prst="line">
            <a:avLst/>
          </a:prstGeom>
          <a:ln w="12700">
            <a:solidFill>
              <a:srgbClr val="A6AAA9"/>
            </a:solidFill>
            <a:miter lim="400000"/>
          </a:ln>
        </p:spPr>
        <p:txBody>
          <a:bodyPr lIns="19050" tIns="19050" rIns="19050" bIns="19050" anchor="ctr"/>
          <a:lstStyle/>
          <a:p>
            <a:pPr lvl="0"/>
            <a:endParaRPr sz="1300"/>
          </a:p>
        </p:txBody>
      </p:sp>
      <p:sp>
        <p:nvSpPr>
          <p:cNvPr id="28" name="Shape 1628"/>
          <p:cNvSpPr/>
          <p:nvPr/>
        </p:nvSpPr>
        <p:spPr>
          <a:xfrm flipV="1">
            <a:off x="4303515" y="2003784"/>
            <a:ext cx="1" cy="2049549"/>
          </a:xfrm>
          <a:prstGeom prst="line">
            <a:avLst/>
          </a:prstGeom>
          <a:ln w="12700">
            <a:solidFill>
              <a:srgbClr val="A6AAA9"/>
            </a:solidFill>
            <a:miter lim="400000"/>
          </a:ln>
        </p:spPr>
        <p:txBody>
          <a:bodyPr lIns="19050" tIns="19050" rIns="19050" bIns="19050" anchor="ctr"/>
          <a:lstStyle/>
          <a:p>
            <a:pPr lvl="0"/>
            <a:endParaRPr sz="1300"/>
          </a:p>
        </p:txBody>
      </p:sp>
      <p:sp>
        <p:nvSpPr>
          <p:cNvPr id="29" name="Shape 1629"/>
          <p:cNvSpPr/>
          <p:nvPr/>
        </p:nvSpPr>
        <p:spPr>
          <a:xfrm flipV="1">
            <a:off x="5649206" y="3496899"/>
            <a:ext cx="1" cy="1360951"/>
          </a:xfrm>
          <a:prstGeom prst="line">
            <a:avLst/>
          </a:prstGeom>
          <a:ln w="12700">
            <a:solidFill>
              <a:srgbClr val="A6AAA9"/>
            </a:solidFill>
            <a:miter lim="400000"/>
          </a:ln>
        </p:spPr>
        <p:txBody>
          <a:bodyPr lIns="19050" tIns="19050" rIns="19050" bIns="19050" anchor="ctr"/>
          <a:lstStyle/>
          <a:p>
            <a:pPr lvl="0"/>
            <a:endParaRPr sz="1300"/>
          </a:p>
        </p:txBody>
      </p:sp>
      <p:sp>
        <p:nvSpPr>
          <p:cNvPr id="30" name="Shape 1630"/>
          <p:cNvSpPr/>
          <p:nvPr/>
        </p:nvSpPr>
        <p:spPr>
          <a:xfrm>
            <a:off x="2195736" y="3573016"/>
            <a:ext cx="358924" cy="4785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38100" cap="flat">
            <a:solidFill>
              <a:schemeClr val="bg1"/>
            </a:solidFill>
            <a:miter lim="400000"/>
          </a:ln>
          <a:effectLst>
            <a:outerShdw blurRad="127000" dist="38100" dir="8100000" algn="tr" rotWithShape="0">
              <a:prstClr val="black">
                <a:alpha val="40000"/>
              </a:prstClr>
            </a:outerShdw>
          </a:effectLst>
        </p:spPr>
        <p:txBody>
          <a:bodyPr wrap="square" lIns="14288" tIns="14288" rIns="14288" bIns="14288" numCol="1" anchor="ctr">
            <a:noAutofit/>
          </a:bodyPr>
          <a:lstStyle/>
          <a:p>
            <a:pPr lvl="0"/>
            <a:endParaRPr sz="1300"/>
          </a:p>
        </p:txBody>
      </p:sp>
      <p:sp>
        <p:nvSpPr>
          <p:cNvPr id="34" name="Shape 1653"/>
          <p:cNvSpPr/>
          <p:nvPr/>
        </p:nvSpPr>
        <p:spPr>
          <a:xfrm>
            <a:off x="2411760" y="5373216"/>
            <a:ext cx="86660" cy="11554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endParaRPr sz="1300"/>
          </a:p>
        </p:txBody>
      </p:sp>
      <p:sp>
        <p:nvSpPr>
          <p:cNvPr id="35" name="Shape 1654"/>
          <p:cNvSpPr/>
          <p:nvPr/>
        </p:nvSpPr>
        <p:spPr>
          <a:xfrm>
            <a:off x="3275652" y="4557199"/>
            <a:ext cx="134823" cy="17976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endParaRPr sz="1300"/>
          </a:p>
        </p:txBody>
      </p:sp>
      <p:sp>
        <p:nvSpPr>
          <p:cNvPr id="36" name="Shape 1655"/>
          <p:cNvSpPr/>
          <p:nvPr/>
        </p:nvSpPr>
        <p:spPr>
          <a:xfrm>
            <a:off x="4216863" y="3941419"/>
            <a:ext cx="173305" cy="23107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endParaRPr sz="1300"/>
          </a:p>
        </p:txBody>
      </p:sp>
      <p:sp>
        <p:nvSpPr>
          <p:cNvPr id="37" name="Shape 1656"/>
          <p:cNvSpPr/>
          <p:nvPr/>
        </p:nvSpPr>
        <p:spPr>
          <a:xfrm>
            <a:off x="5539714" y="3356854"/>
            <a:ext cx="214313" cy="2857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endParaRPr sz="1300"/>
          </a:p>
        </p:txBody>
      </p:sp>
      <p:sp>
        <p:nvSpPr>
          <p:cNvPr id="38" name="Text Placeholder 3"/>
          <p:cNvSpPr txBox="1">
            <a:spLocks/>
          </p:cNvSpPr>
          <p:nvPr/>
        </p:nvSpPr>
        <p:spPr>
          <a:xfrm>
            <a:off x="899592" y="2204864"/>
            <a:ext cx="2088232" cy="408745"/>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Market guarantee</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9" name="Text Placeholder 4"/>
          <p:cNvSpPr txBox="1">
            <a:spLocks/>
          </p:cNvSpPr>
          <p:nvPr/>
        </p:nvSpPr>
        <p:spPr>
          <a:xfrm>
            <a:off x="1331640" y="2636912"/>
            <a:ext cx="1872208" cy="1296144"/>
          </a:xfrm>
          <a:prstGeom prst="rect">
            <a:avLst/>
          </a:prstGeom>
        </p:spPr>
        <p:txBody>
          <a:bodyPr vert="horz" lIns="0" tIns="0" rIns="0" bIns="0" rtlCol="0">
            <a:no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pPr>
            <a:r>
              <a:rPr lang="en-US" altLang="zh-CN" sz="1050" dirty="0"/>
              <a:t>The photovoltaic market is currently undergoing rapid and benign development, with unlimited prospects</a:t>
            </a:r>
            <a:r>
              <a:rPr lang="en-US" altLang="zh-CN" sz="1100" dirty="0"/>
              <a:t>.</a:t>
            </a:r>
            <a:endParaRPr lang="en-US" altLang="zh-CN" sz="1100" dirty="0">
              <a:solidFill>
                <a:schemeClr val="tx1">
                  <a:lumMod val="75000"/>
                  <a:lumOff val="25000"/>
                </a:schemeClr>
              </a:solidFill>
              <a:latin typeface="微软雅黑" pitchFamily="34" charset="-122"/>
              <a:ea typeface="微软雅黑" pitchFamily="34" charset="-122"/>
            </a:endParaRPr>
          </a:p>
        </p:txBody>
      </p:sp>
      <p:sp>
        <p:nvSpPr>
          <p:cNvPr id="40" name="Text Placeholder 3"/>
          <p:cNvSpPr txBox="1">
            <a:spLocks/>
          </p:cNvSpPr>
          <p:nvPr/>
        </p:nvSpPr>
        <p:spPr>
          <a:xfrm>
            <a:off x="4644008" y="1556792"/>
            <a:ext cx="1895645" cy="408745"/>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Cooperation guarantee</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2" name="Text Placeholder 3"/>
          <p:cNvSpPr txBox="1">
            <a:spLocks/>
          </p:cNvSpPr>
          <p:nvPr/>
        </p:nvSpPr>
        <p:spPr>
          <a:xfrm>
            <a:off x="5964473" y="4714449"/>
            <a:ext cx="2063911" cy="408745"/>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After sales guarantee</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3" name="Text Placeholder 4"/>
          <p:cNvSpPr txBox="1">
            <a:spLocks/>
          </p:cNvSpPr>
          <p:nvPr/>
        </p:nvSpPr>
        <p:spPr>
          <a:xfrm>
            <a:off x="5940152" y="5109234"/>
            <a:ext cx="1728192" cy="912054"/>
          </a:xfrm>
          <a:prstGeom prst="rect">
            <a:avLst/>
          </a:prstGeom>
        </p:spPr>
        <p:txBody>
          <a:bodyPr vert="horz" lIns="0" tIns="0" rIns="0" bIns="0" rtlCol="0">
            <a:no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pPr>
            <a:r>
              <a:rPr lang="en-US" altLang="zh-CN" sz="1050" dirty="0" err="1"/>
              <a:t>Tongli</a:t>
            </a:r>
            <a:r>
              <a:rPr lang="en-US" altLang="zh-CN" sz="1050" dirty="0"/>
              <a:t> has professional after-sales service personnel and professional technical team 24 hours on standby to solve all kinds of problems for you.</a:t>
            </a:r>
            <a:endParaRPr lang="en-US" altLang="zh-CN" sz="1050" dirty="0">
              <a:solidFill>
                <a:schemeClr val="tx1">
                  <a:lumMod val="75000"/>
                  <a:lumOff val="25000"/>
                </a:schemeClr>
              </a:solidFill>
              <a:latin typeface="微软雅黑" pitchFamily="34" charset="-122"/>
              <a:ea typeface="微软雅黑" pitchFamily="34" charset="-122"/>
            </a:endParaRPr>
          </a:p>
        </p:txBody>
      </p:sp>
      <p:sp>
        <p:nvSpPr>
          <p:cNvPr id="44" name="Text Placeholder 4"/>
          <p:cNvSpPr txBox="1">
            <a:spLocks/>
          </p:cNvSpPr>
          <p:nvPr/>
        </p:nvSpPr>
        <p:spPr>
          <a:xfrm>
            <a:off x="2267744" y="3645024"/>
            <a:ext cx="192855" cy="309052"/>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d-ID" sz="1200" b="1" dirty="0">
                <a:solidFill>
                  <a:srgbClr val="FCFCFC"/>
                </a:solidFill>
                <a:latin typeface="微软雅黑" panose="020B0503020204020204" pitchFamily="34" charset="-122"/>
                <a:ea typeface="微软雅黑" panose="020B0503020204020204" pitchFamily="34" charset="-122"/>
              </a:rPr>
              <a:t>01</a:t>
            </a:r>
          </a:p>
        </p:txBody>
      </p:sp>
      <p:sp>
        <p:nvSpPr>
          <p:cNvPr id="45" name="Text Placeholder 4"/>
          <p:cNvSpPr txBox="1">
            <a:spLocks/>
          </p:cNvSpPr>
          <p:nvPr/>
        </p:nvSpPr>
        <p:spPr>
          <a:xfrm>
            <a:off x="3275856" y="2276872"/>
            <a:ext cx="192855" cy="309052"/>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d-ID" sz="1200" b="1" dirty="0">
                <a:solidFill>
                  <a:srgbClr val="FCFCFC"/>
                </a:solidFill>
                <a:latin typeface="微软雅黑" panose="020B0503020204020204" pitchFamily="34" charset="-122"/>
                <a:ea typeface="微软雅黑" panose="020B0503020204020204" pitchFamily="34" charset="-122"/>
              </a:rPr>
              <a:t>02</a:t>
            </a:r>
          </a:p>
        </p:txBody>
      </p:sp>
      <p:sp>
        <p:nvSpPr>
          <p:cNvPr id="46" name="Text Placeholder 4"/>
          <p:cNvSpPr txBox="1">
            <a:spLocks/>
          </p:cNvSpPr>
          <p:nvPr/>
        </p:nvSpPr>
        <p:spPr>
          <a:xfrm>
            <a:off x="4219996" y="1642089"/>
            <a:ext cx="192855" cy="309052"/>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d-ID" sz="1200" b="1" dirty="0">
                <a:solidFill>
                  <a:srgbClr val="FCFCFC"/>
                </a:solidFill>
                <a:latin typeface="微软雅黑" panose="020B0503020204020204" pitchFamily="34" charset="-122"/>
                <a:ea typeface="微软雅黑" panose="020B0503020204020204" pitchFamily="34" charset="-122"/>
              </a:rPr>
              <a:t>03</a:t>
            </a:r>
          </a:p>
        </p:txBody>
      </p:sp>
      <p:sp>
        <p:nvSpPr>
          <p:cNvPr id="48" name="Shape 1625"/>
          <p:cNvSpPr/>
          <p:nvPr/>
        </p:nvSpPr>
        <p:spPr>
          <a:xfrm>
            <a:off x="7236296" y="2276872"/>
            <a:ext cx="1296144" cy="12884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w="50800">
            <a:solidFill>
              <a:schemeClr val="bg1"/>
            </a:solidFill>
            <a:miter lim="400000"/>
          </a:ln>
          <a:effectLst>
            <a:outerShdw blurRad="127000" dist="38100" dir="8100000" algn="tr" rotWithShape="0">
              <a:prstClr val="black">
                <a:alpha val="40000"/>
              </a:prstClr>
            </a:outerShdw>
          </a:effectLst>
        </p:spPr>
        <p:txBody>
          <a:bodyPr lIns="0" tIns="0" rIns="0" bIns="0"/>
          <a:lstStyle/>
          <a:p>
            <a:pPr lvl="0"/>
            <a:endParaRPr sz="1300"/>
          </a:p>
        </p:txBody>
      </p:sp>
      <p:sp>
        <p:nvSpPr>
          <p:cNvPr id="49" name="Shape 1657"/>
          <p:cNvSpPr/>
          <p:nvPr/>
        </p:nvSpPr>
        <p:spPr>
          <a:xfrm>
            <a:off x="7740352" y="2420888"/>
            <a:ext cx="310148" cy="422743"/>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chemeClr val="bg1"/>
          </a:solidFill>
          <a:ln w="12700">
            <a:miter lim="400000"/>
          </a:ln>
        </p:spPr>
        <p:txBody>
          <a:bodyPr lIns="0" tIns="0" rIns="0" bIns="0" anchor="ctr"/>
          <a:lstStyle/>
          <a:p>
            <a:pPr lvl="0"/>
            <a:endParaRPr sz="1300"/>
          </a:p>
        </p:txBody>
      </p:sp>
      <p:sp>
        <p:nvSpPr>
          <p:cNvPr id="50" name="Text Placeholder 3"/>
          <p:cNvSpPr txBox="1">
            <a:spLocks/>
          </p:cNvSpPr>
          <p:nvPr/>
        </p:nvSpPr>
        <p:spPr>
          <a:xfrm>
            <a:off x="7524328" y="2924944"/>
            <a:ext cx="765012" cy="408745"/>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dirty="0">
                <a:solidFill>
                  <a:schemeClr val="bg1"/>
                </a:solidFill>
                <a:latin typeface="微软雅黑" panose="020B0503020204020204" pitchFamily="34" charset="-122"/>
                <a:ea typeface="微软雅黑" panose="020B0503020204020204" pitchFamily="34" charset="-122"/>
              </a:rPr>
              <a:t>T.Y.L</a:t>
            </a:r>
            <a:endParaRPr lang="id-ID" sz="2400" b="1" dirty="0">
              <a:solidFill>
                <a:schemeClr val="bg1"/>
              </a:solidFill>
              <a:latin typeface="微软雅黑" panose="020B0503020204020204" pitchFamily="34" charset="-122"/>
              <a:ea typeface="微软雅黑" panose="020B0503020204020204" pitchFamily="34" charset="-122"/>
            </a:endParaRPr>
          </a:p>
        </p:txBody>
      </p:sp>
      <p:sp>
        <p:nvSpPr>
          <p:cNvPr id="51" name="TextBox 50"/>
          <p:cNvSpPr txBox="1"/>
          <p:nvPr/>
        </p:nvSpPr>
        <p:spPr>
          <a:xfrm>
            <a:off x="4716016" y="1988840"/>
            <a:ext cx="1728192" cy="900246"/>
          </a:xfrm>
          <a:prstGeom prst="rect">
            <a:avLst/>
          </a:prstGeom>
          <a:noFill/>
        </p:spPr>
        <p:txBody>
          <a:bodyPr wrap="square" rtlCol="0">
            <a:spAutoFit/>
          </a:bodyPr>
          <a:lstStyle/>
          <a:p>
            <a:r>
              <a:rPr lang="en-US" altLang="zh-CN" sz="1050" dirty="0" err="1">
                <a:latin typeface="Open Sans" panose="020B0606030504020204" pitchFamily="34" charset="0"/>
                <a:ea typeface="Open Sans" panose="020B0606030504020204" pitchFamily="34" charset="0"/>
                <a:cs typeface="Open Sans" panose="020B0606030504020204" pitchFamily="34" charset="0"/>
              </a:rPr>
              <a:t>Tongli</a:t>
            </a:r>
            <a:r>
              <a:rPr lang="en-US" altLang="zh-CN" sz="1050" dirty="0">
                <a:latin typeface="Open Sans" panose="020B0606030504020204" pitchFamily="34" charset="0"/>
                <a:ea typeface="Open Sans" panose="020B0606030504020204" pitchFamily="34" charset="0"/>
                <a:cs typeface="Open Sans" panose="020B0606030504020204" pitchFamily="34" charset="0"/>
              </a:rPr>
              <a:t> enjoys national intellectual property protection and has a high reputation in the industry.</a:t>
            </a:r>
            <a:endParaRPr lang="zh-CN" altLang="en-US"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55" name="矩形 54"/>
          <p:cNvSpPr/>
          <p:nvPr/>
        </p:nvSpPr>
        <p:spPr>
          <a:xfrm>
            <a:off x="395536" y="260648"/>
            <a:ext cx="432842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altLang="zh-CN"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微软雅黑" pitchFamily="34" charset="-122"/>
                <a:ea typeface="微软雅黑" pitchFamily="34" charset="-122"/>
              </a:rPr>
              <a:t>CHOOSE US</a:t>
            </a:r>
            <a:endParaRPr lang="zh-CN" alt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6" name="Shape 1630"/>
          <p:cNvSpPr/>
          <p:nvPr/>
        </p:nvSpPr>
        <p:spPr>
          <a:xfrm>
            <a:off x="3131840" y="2204864"/>
            <a:ext cx="358924" cy="4785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38100" cap="flat">
            <a:solidFill>
              <a:schemeClr val="bg1"/>
            </a:solidFill>
            <a:miter lim="400000"/>
          </a:ln>
          <a:effectLst>
            <a:outerShdw blurRad="127000" dist="38100" dir="8100000" algn="tr" rotWithShape="0">
              <a:prstClr val="black">
                <a:alpha val="40000"/>
              </a:prstClr>
            </a:outerShdw>
          </a:effectLst>
        </p:spPr>
        <p:txBody>
          <a:bodyPr wrap="square" lIns="14288" tIns="14288" rIns="14288" bIns="14288" numCol="1" anchor="ctr">
            <a:noAutofit/>
          </a:bodyPr>
          <a:lstStyle/>
          <a:p>
            <a:pPr lvl="0" algn="ctr">
              <a:lnSpc>
                <a:spcPts val="1400"/>
              </a:lnSpc>
              <a:spcBef>
                <a:spcPts val="1000"/>
              </a:spcBef>
            </a:pPr>
            <a:r>
              <a:rPr lang="en-US" sz="1200" b="1" dirty="0">
                <a:solidFill>
                  <a:srgbClr val="FCFCFC"/>
                </a:solidFill>
                <a:latin typeface="微软雅黑" panose="020B0503020204020204" pitchFamily="34" charset="-122"/>
                <a:ea typeface="微软雅黑" panose="020B0503020204020204" pitchFamily="34" charset="-122"/>
                <a:cs typeface="Open Sans" panose="020B0606030504020204" pitchFamily="34" charset="0"/>
              </a:rPr>
              <a:t>02</a:t>
            </a:r>
            <a:endParaRPr lang="id-ID" sz="1200" b="1" dirty="0">
              <a:solidFill>
                <a:srgbClr val="FCFCFC"/>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57" name="Shape 1630"/>
          <p:cNvSpPr/>
          <p:nvPr/>
        </p:nvSpPr>
        <p:spPr>
          <a:xfrm>
            <a:off x="4139952" y="1556792"/>
            <a:ext cx="358924" cy="4785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38100" cap="flat">
            <a:solidFill>
              <a:schemeClr val="bg1"/>
            </a:solidFill>
            <a:miter lim="400000"/>
          </a:ln>
          <a:effectLst>
            <a:outerShdw blurRad="127000" dist="38100" dir="8100000" algn="tr" rotWithShape="0">
              <a:prstClr val="black">
                <a:alpha val="40000"/>
              </a:prstClr>
            </a:outerShdw>
          </a:effectLst>
        </p:spPr>
        <p:txBody>
          <a:bodyPr wrap="square" lIns="14288" tIns="14288" rIns="14288" bIns="14288" numCol="1" anchor="ctr">
            <a:noAutofit/>
          </a:bodyPr>
          <a:lstStyle/>
          <a:p>
            <a:pPr algn="ctr">
              <a:lnSpc>
                <a:spcPts val="1400"/>
              </a:lnSpc>
              <a:spcBef>
                <a:spcPts val="1000"/>
              </a:spcBef>
            </a:pPr>
            <a:r>
              <a:rPr lang="en-US" sz="1200" b="1" dirty="0">
                <a:solidFill>
                  <a:srgbClr val="FCFCFC"/>
                </a:solidFill>
                <a:latin typeface="微软雅黑" panose="020B0503020204020204" pitchFamily="34" charset="-122"/>
                <a:ea typeface="微软雅黑" panose="020B0503020204020204" pitchFamily="34" charset="-122"/>
                <a:cs typeface="Open Sans" panose="020B0606030504020204" pitchFamily="34" charset="0"/>
              </a:rPr>
              <a:t>03</a:t>
            </a:r>
          </a:p>
        </p:txBody>
      </p:sp>
      <p:sp>
        <p:nvSpPr>
          <p:cNvPr id="58" name="Shape 1630"/>
          <p:cNvSpPr/>
          <p:nvPr/>
        </p:nvSpPr>
        <p:spPr>
          <a:xfrm>
            <a:off x="5508104" y="4797152"/>
            <a:ext cx="358924" cy="4785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38100" cap="flat">
            <a:solidFill>
              <a:schemeClr val="bg1"/>
            </a:solidFill>
            <a:miter lim="400000"/>
          </a:ln>
          <a:effectLst>
            <a:outerShdw blurRad="127000" dist="38100" dir="8100000" algn="tr" rotWithShape="0">
              <a:prstClr val="black">
                <a:alpha val="40000"/>
              </a:prstClr>
            </a:outerShdw>
          </a:effectLst>
        </p:spPr>
        <p:txBody>
          <a:bodyPr wrap="square" lIns="14288" tIns="14288" rIns="14288" bIns="14288" numCol="1" anchor="ctr">
            <a:noAutofit/>
          </a:bodyPr>
          <a:lstStyle/>
          <a:p>
            <a:pPr lvl="0" algn="ctr"/>
            <a:r>
              <a:rPr lang="en-US" sz="1200" b="1" dirty="0">
                <a:solidFill>
                  <a:srgbClr val="FCFCFC"/>
                </a:solidFill>
                <a:latin typeface="微软雅黑" panose="020B0503020204020204" pitchFamily="34" charset="-122"/>
                <a:ea typeface="微软雅黑" panose="020B0503020204020204" pitchFamily="34" charset="-122"/>
                <a:cs typeface="Open Sans" panose="020B0606030504020204" pitchFamily="34" charset="0"/>
              </a:rPr>
              <a:t>0</a:t>
            </a:r>
            <a:r>
              <a:rPr lang="en-US" altLang="zh-CN" sz="1200" b="1" dirty="0">
                <a:solidFill>
                  <a:srgbClr val="FCFCFC"/>
                </a:solidFill>
                <a:latin typeface="微软雅黑" panose="020B0503020204020204" pitchFamily="34" charset="-122"/>
                <a:ea typeface="微软雅黑" panose="020B0503020204020204" pitchFamily="34" charset="-122"/>
                <a:cs typeface="Open Sans" panose="020B0606030504020204" pitchFamily="34" charset="0"/>
              </a:rPr>
              <a:t>4</a:t>
            </a:r>
            <a:endParaRPr lang="id-ID" sz="1200" b="1" dirty="0">
              <a:solidFill>
                <a:srgbClr val="FCFCFC"/>
              </a:solidFill>
              <a:latin typeface="微软雅黑" panose="020B0503020204020204" pitchFamily="34" charset="-122"/>
              <a:ea typeface="微软雅黑" panose="020B0503020204020204" pitchFamily="34" charset="-122"/>
              <a:cs typeface="Open Sans" panose="020B0606030504020204" pitchFamily="34" charset="0"/>
            </a:endParaRPr>
          </a:p>
        </p:txBody>
      </p:sp>
    </p:spTree>
    <p:extLst>
      <p:ext uri="{BB962C8B-B14F-4D97-AF65-F5344CB8AC3E}">
        <p14:creationId xmlns:p14="http://schemas.microsoft.com/office/powerpoint/2010/main" val="372911137"/>
      </p:ext>
    </p:extLst>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p:cTn id="24" dur="500" fill="hold"/>
                                        <p:tgtEl>
                                          <p:spTgt spid="44"/>
                                        </p:tgtEl>
                                        <p:attrNameLst>
                                          <p:attrName>ppt_w</p:attrName>
                                        </p:attrNameLst>
                                      </p:cBhvr>
                                      <p:tavLst>
                                        <p:tav tm="0">
                                          <p:val>
                                            <p:fltVal val="0"/>
                                          </p:val>
                                        </p:tav>
                                        <p:tav tm="100000">
                                          <p:val>
                                            <p:strVal val="#ppt_w"/>
                                          </p:val>
                                        </p:tav>
                                      </p:tavLst>
                                    </p:anim>
                                    <p:anim calcmode="lin" valueType="num">
                                      <p:cBhvr>
                                        <p:cTn id="25" dur="500" fill="hold"/>
                                        <p:tgtEl>
                                          <p:spTgt spid="44"/>
                                        </p:tgtEl>
                                        <p:attrNameLst>
                                          <p:attrName>ppt_h</p:attrName>
                                        </p:attrNameLst>
                                      </p:cBhvr>
                                      <p:tavLst>
                                        <p:tav tm="0">
                                          <p:val>
                                            <p:fltVal val="0"/>
                                          </p:val>
                                        </p:tav>
                                        <p:tav tm="100000">
                                          <p:val>
                                            <p:strVal val="#ppt_h"/>
                                          </p:val>
                                        </p:tav>
                                      </p:tavLst>
                                    </p:anim>
                                    <p:animEffect transition="in" filter="fade">
                                      <p:cBhvr>
                                        <p:cTn id="26" dur="500"/>
                                        <p:tgtEl>
                                          <p:spTgt spid="44"/>
                                        </p:tgtEl>
                                      </p:cBhvr>
                                    </p:animEffect>
                                  </p:childTnLst>
                                </p:cTn>
                              </p:par>
                            </p:childTnLst>
                          </p:cTn>
                        </p:par>
                        <p:par>
                          <p:cTn id="27" fill="hold">
                            <p:stCondLst>
                              <p:cond delay="2000"/>
                            </p:stCondLst>
                            <p:childTnLst>
                              <p:par>
                                <p:cTn id="28" presetID="18" presetClass="entr" presetSubtype="12" fill="hold" grpId="0" nodeType="after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strips(downLeft)">
                                      <p:cBhvr>
                                        <p:cTn id="30" dur="500"/>
                                        <p:tgtEl>
                                          <p:spTgt spid="23">
                                            <p:txEl>
                                              <p:pRg st="0" end="0"/>
                                            </p:txEl>
                                          </p:spTgt>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25">
                                            <p:txEl>
                                              <p:pRg st="0" end="0"/>
                                            </p:txEl>
                                          </p:spTgt>
                                        </p:tgtEl>
                                        <p:attrNameLst>
                                          <p:attrName>style.visibility</p:attrName>
                                        </p:attrNameLst>
                                      </p:cBhvr>
                                      <p:to>
                                        <p:strVal val="visible"/>
                                      </p:to>
                                    </p:set>
                                    <p:animEffect transition="in" filter="strips(downLeft)">
                                      <p:cBhvr>
                                        <p:cTn id="33" dur="500"/>
                                        <p:tgtEl>
                                          <p:spTgt spid="25">
                                            <p:txEl>
                                              <p:pRg st="0" end="0"/>
                                            </p:txEl>
                                          </p:spTgt>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par>
                          <p:cTn id="38" fill="hold">
                            <p:stCondLst>
                              <p:cond delay="3000"/>
                            </p:stCondLst>
                            <p:childTnLst>
                              <p:par>
                                <p:cTn id="39" presetID="22" presetClass="entr" presetSubtype="4"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p:cTn id="44" dur="500" fill="hold"/>
                                        <p:tgtEl>
                                          <p:spTgt spid="45"/>
                                        </p:tgtEl>
                                        <p:attrNameLst>
                                          <p:attrName>ppt_w</p:attrName>
                                        </p:attrNameLst>
                                      </p:cBhvr>
                                      <p:tavLst>
                                        <p:tav tm="0">
                                          <p:val>
                                            <p:fltVal val="0"/>
                                          </p:val>
                                        </p:tav>
                                        <p:tav tm="100000">
                                          <p:val>
                                            <p:strVal val="#ppt_w"/>
                                          </p:val>
                                        </p:tav>
                                      </p:tavLst>
                                    </p:anim>
                                    <p:anim calcmode="lin" valueType="num">
                                      <p:cBhvr>
                                        <p:cTn id="45" dur="500" fill="hold"/>
                                        <p:tgtEl>
                                          <p:spTgt spid="45"/>
                                        </p:tgtEl>
                                        <p:attrNameLst>
                                          <p:attrName>ppt_h</p:attrName>
                                        </p:attrNameLst>
                                      </p:cBhvr>
                                      <p:tavLst>
                                        <p:tav tm="0">
                                          <p:val>
                                            <p:fltVal val="0"/>
                                          </p:val>
                                        </p:tav>
                                        <p:tav tm="100000">
                                          <p:val>
                                            <p:strVal val="#ppt_h"/>
                                          </p:val>
                                        </p:tav>
                                      </p:tavLst>
                                    </p:anim>
                                    <p:animEffect transition="in" filter="fade">
                                      <p:cBhvr>
                                        <p:cTn id="46" dur="500"/>
                                        <p:tgtEl>
                                          <p:spTgt spid="45"/>
                                        </p:tgtEl>
                                      </p:cBhvr>
                                    </p:animEffect>
                                  </p:childTnLst>
                                </p:cTn>
                              </p:par>
                            </p:childTnLst>
                          </p:cTn>
                        </p:par>
                        <p:par>
                          <p:cTn id="47" fill="hold">
                            <p:stCondLst>
                              <p:cond delay="3500"/>
                            </p:stCondLst>
                            <p:childTnLst>
                              <p:par>
                                <p:cTn id="48" presetID="18" presetClass="entr" presetSubtype="12" fill="hold" grpId="0"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strips(downLeft)">
                                      <p:cBhvr>
                                        <p:cTn id="50" dur="500"/>
                                        <p:tgtEl>
                                          <p:spTgt spid="38"/>
                                        </p:tgtEl>
                                      </p:cBhvr>
                                    </p:animEffect>
                                  </p:childTnLst>
                                </p:cTn>
                              </p:par>
                              <p:par>
                                <p:cTn id="51" presetID="18" presetClass="entr" presetSubtype="12"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strips(downLeft)">
                                      <p:cBhvr>
                                        <p:cTn id="53" dur="500"/>
                                        <p:tgtEl>
                                          <p:spTgt spid="39"/>
                                        </p:tgtEl>
                                      </p:cBhvr>
                                    </p:animEffect>
                                  </p:childTnLst>
                                </p:cTn>
                              </p:par>
                            </p:childTnLst>
                          </p:cTn>
                        </p:par>
                        <p:par>
                          <p:cTn id="54" fill="hold">
                            <p:stCondLst>
                              <p:cond delay="4000"/>
                            </p:stCondLst>
                            <p:childTnLst>
                              <p:par>
                                <p:cTn id="55" presetID="10" presetClass="entr" presetSubtype="0" fill="hold" grpId="0" nodeType="after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childTnLst>
                          </p:cTn>
                        </p:par>
                        <p:par>
                          <p:cTn id="58" fill="hold">
                            <p:stCondLst>
                              <p:cond delay="4500"/>
                            </p:stCondLst>
                            <p:childTnLst>
                              <p:par>
                                <p:cTn id="59" presetID="22" presetClass="entr" presetSubtype="4" fill="hold" grpId="0" nodeType="after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down)">
                                      <p:cBhvr>
                                        <p:cTn id="61" dur="500"/>
                                        <p:tgtEl>
                                          <p:spTgt spid="28"/>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46"/>
                                        </p:tgtEl>
                                        <p:attrNameLst>
                                          <p:attrName>style.visibility</p:attrName>
                                        </p:attrNameLst>
                                      </p:cBhvr>
                                      <p:to>
                                        <p:strVal val="visible"/>
                                      </p:to>
                                    </p:set>
                                    <p:anim calcmode="lin" valueType="num">
                                      <p:cBhvr>
                                        <p:cTn id="64" dur="500" fill="hold"/>
                                        <p:tgtEl>
                                          <p:spTgt spid="46"/>
                                        </p:tgtEl>
                                        <p:attrNameLst>
                                          <p:attrName>ppt_w</p:attrName>
                                        </p:attrNameLst>
                                      </p:cBhvr>
                                      <p:tavLst>
                                        <p:tav tm="0">
                                          <p:val>
                                            <p:fltVal val="0"/>
                                          </p:val>
                                        </p:tav>
                                        <p:tav tm="100000">
                                          <p:val>
                                            <p:strVal val="#ppt_w"/>
                                          </p:val>
                                        </p:tav>
                                      </p:tavLst>
                                    </p:anim>
                                    <p:anim calcmode="lin" valueType="num">
                                      <p:cBhvr>
                                        <p:cTn id="65" dur="500" fill="hold"/>
                                        <p:tgtEl>
                                          <p:spTgt spid="46"/>
                                        </p:tgtEl>
                                        <p:attrNameLst>
                                          <p:attrName>ppt_h</p:attrName>
                                        </p:attrNameLst>
                                      </p:cBhvr>
                                      <p:tavLst>
                                        <p:tav tm="0">
                                          <p:val>
                                            <p:fltVal val="0"/>
                                          </p:val>
                                        </p:tav>
                                        <p:tav tm="100000">
                                          <p:val>
                                            <p:strVal val="#ppt_h"/>
                                          </p:val>
                                        </p:tav>
                                      </p:tavLst>
                                    </p:anim>
                                    <p:animEffect transition="in" filter="fade">
                                      <p:cBhvr>
                                        <p:cTn id="66" dur="500"/>
                                        <p:tgtEl>
                                          <p:spTgt spid="46"/>
                                        </p:tgtEl>
                                      </p:cBhvr>
                                    </p:animEffect>
                                  </p:childTnLst>
                                </p:cTn>
                              </p:par>
                            </p:childTnLst>
                          </p:cTn>
                        </p:par>
                        <p:par>
                          <p:cTn id="67" fill="hold">
                            <p:stCondLst>
                              <p:cond delay="5000"/>
                            </p:stCondLst>
                            <p:childTnLst>
                              <p:par>
                                <p:cTn id="68" presetID="18" presetClass="entr" presetSubtype="6" fill="hold" grpId="0" nodeType="after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strips(downRight)">
                                      <p:cBhvr>
                                        <p:cTn id="70" dur="500"/>
                                        <p:tgtEl>
                                          <p:spTgt spid="40"/>
                                        </p:tgtEl>
                                      </p:cBhvr>
                                    </p:animEffect>
                                  </p:childTnLst>
                                </p:cTn>
                              </p:par>
                            </p:childTnLst>
                          </p:cTn>
                        </p:par>
                        <p:par>
                          <p:cTn id="71" fill="hold">
                            <p:stCondLst>
                              <p:cond delay="5500"/>
                            </p:stCondLst>
                            <p:childTnLst>
                              <p:par>
                                <p:cTn id="72" presetID="10" presetClass="entr" presetSubtype="0" fill="hold" grpId="0" nodeType="after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500"/>
                                        <p:tgtEl>
                                          <p:spTgt spid="37"/>
                                        </p:tgtEl>
                                      </p:cBhvr>
                                    </p:animEffect>
                                  </p:childTnLst>
                                </p:cTn>
                              </p:par>
                            </p:childTnLst>
                          </p:cTn>
                        </p:par>
                        <p:par>
                          <p:cTn id="75" fill="hold">
                            <p:stCondLst>
                              <p:cond delay="6000"/>
                            </p:stCondLst>
                            <p:childTnLst>
                              <p:par>
                                <p:cTn id="76" presetID="22" presetClass="entr" presetSubtype="1" fill="hold" grpId="0" nodeType="after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wipe(up)">
                                      <p:cBhvr>
                                        <p:cTn id="78" dur="500"/>
                                        <p:tgtEl>
                                          <p:spTgt spid="29"/>
                                        </p:tgtEl>
                                      </p:cBhvr>
                                    </p:animEffect>
                                  </p:childTnLst>
                                </p:cTn>
                              </p:par>
                            </p:childTnLst>
                          </p:cTn>
                        </p:par>
                        <p:par>
                          <p:cTn id="79" fill="hold">
                            <p:stCondLst>
                              <p:cond delay="6500"/>
                            </p:stCondLst>
                            <p:childTnLst>
                              <p:par>
                                <p:cTn id="80" presetID="18" presetClass="entr" presetSubtype="6" fill="hold" grpId="0" nodeType="after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strips(downRight)">
                                      <p:cBhvr>
                                        <p:cTn id="82" dur="500"/>
                                        <p:tgtEl>
                                          <p:spTgt spid="42"/>
                                        </p:tgtEl>
                                      </p:cBhvr>
                                    </p:animEffect>
                                  </p:childTnLst>
                                </p:cTn>
                              </p:par>
                              <p:par>
                                <p:cTn id="83" presetID="18" presetClass="entr" presetSubtype="6" fill="hold" grpId="0" nodeType="withEffect">
                                  <p:stCondLst>
                                    <p:cond delay="0"/>
                                  </p:stCondLst>
                                  <p:childTnLst>
                                    <p:set>
                                      <p:cBhvr>
                                        <p:cTn id="84" dur="1" fill="hold">
                                          <p:stCondLst>
                                            <p:cond delay="0"/>
                                          </p:stCondLst>
                                        </p:cTn>
                                        <p:tgtEl>
                                          <p:spTgt spid="43"/>
                                        </p:tgtEl>
                                        <p:attrNameLst>
                                          <p:attrName>style.visibility</p:attrName>
                                        </p:attrNameLst>
                                      </p:cBhvr>
                                      <p:to>
                                        <p:strVal val="visible"/>
                                      </p:to>
                                    </p:set>
                                    <p:animEffect transition="in" filter="strips(downRight)">
                                      <p:cBhvr>
                                        <p:cTn id="85" dur="500"/>
                                        <p:tgtEl>
                                          <p:spTgt spid="43"/>
                                        </p:tgtEl>
                                      </p:cBhvr>
                                    </p:animEffect>
                                  </p:childTnLst>
                                </p:cTn>
                              </p:par>
                            </p:childTnLst>
                          </p:cTn>
                        </p:par>
                        <p:par>
                          <p:cTn id="86" fill="hold">
                            <p:stCondLst>
                              <p:cond delay="7000"/>
                            </p:stCondLst>
                            <p:childTnLst>
                              <p:par>
                                <p:cTn id="87" presetID="1" presetClass="entr" presetSubtype="0" fill="hold" grpId="0" nodeType="after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par>
                                <p:cTn id="89" presetID="27" presetClass="emph" presetSubtype="0" fill="remove" grpId="1" nodeType="withEffect">
                                  <p:stCondLst>
                                    <p:cond delay="0"/>
                                  </p:stCondLst>
                                  <p:childTnLst>
                                    <p:animClr clrSpc="rgb" dir="cw">
                                      <p:cBhvr override="childStyle">
                                        <p:cTn id="90" dur="250" autoRev="1" fill="remove"/>
                                        <p:tgtEl>
                                          <p:spTgt spid="48"/>
                                        </p:tgtEl>
                                        <p:attrNameLst>
                                          <p:attrName>style.color</p:attrName>
                                        </p:attrNameLst>
                                      </p:cBhvr>
                                      <p:to>
                                        <a:schemeClr val="bg1"/>
                                      </p:to>
                                    </p:animClr>
                                    <p:animClr clrSpc="rgb" dir="cw">
                                      <p:cBhvr>
                                        <p:cTn id="91" dur="250" autoRev="1" fill="remove"/>
                                        <p:tgtEl>
                                          <p:spTgt spid="48"/>
                                        </p:tgtEl>
                                        <p:attrNameLst>
                                          <p:attrName>fillcolor</p:attrName>
                                        </p:attrNameLst>
                                      </p:cBhvr>
                                      <p:to>
                                        <a:schemeClr val="bg1"/>
                                      </p:to>
                                    </p:animClr>
                                    <p:set>
                                      <p:cBhvr>
                                        <p:cTn id="92" dur="250" autoRev="1" fill="remove"/>
                                        <p:tgtEl>
                                          <p:spTgt spid="48"/>
                                        </p:tgtEl>
                                        <p:attrNameLst>
                                          <p:attrName>fill.type</p:attrName>
                                        </p:attrNameLst>
                                      </p:cBhvr>
                                      <p:to>
                                        <p:strVal val="solid"/>
                                      </p:to>
                                    </p:set>
                                    <p:set>
                                      <p:cBhvr>
                                        <p:cTn id="93" dur="250" autoRev="1" fill="remove"/>
                                        <p:tgtEl>
                                          <p:spTgt spid="48"/>
                                        </p:tgtEl>
                                        <p:attrNameLst>
                                          <p:attrName>fill.on</p:attrName>
                                        </p:attrNameLst>
                                      </p:cBhvr>
                                      <p:to>
                                        <p:strVal val="true"/>
                                      </p:to>
                                    </p:set>
                                  </p:childTnLst>
                                </p:cTn>
                              </p:par>
                            </p:childTnLst>
                          </p:cTn>
                        </p:par>
                        <p:par>
                          <p:cTn id="94" fill="hold">
                            <p:stCondLst>
                              <p:cond delay="7500"/>
                            </p:stCondLst>
                            <p:childTnLst>
                              <p:par>
                                <p:cTn id="95" presetID="10" presetClass="entr" presetSubtype="0" fill="hold" grpId="0" nodeType="afterEffect">
                                  <p:stCondLst>
                                    <p:cond delay="0"/>
                                  </p:stCondLst>
                                  <p:childTnLst>
                                    <p:set>
                                      <p:cBhvr>
                                        <p:cTn id="96" dur="1" fill="hold">
                                          <p:stCondLst>
                                            <p:cond delay="0"/>
                                          </p:stCondLst>
                                        </p:cTn>
                                        <p:tgtEl>
                                          <p:spTgt spid="49"/>
                                        </p:tgtEl>
                                        <p:attrNameLst>
                                          <p:attrName>style.visibility</p:attrName>
                                        </p:attrNameLst>
                                      </p:cBhvr>
                                      <p:to>
                                        <p:strVal val="visible"/>
                                      </p:to>
                                    </p:set>
                                    <p:animEffect transition="in" filter="fade">
                                      <p:cBhvr>
                                        <p:cTn id="97" dur="500"/>
                                        <p:tgtEl>
                                          <p:spTgt spid="4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fade">
                                      <p:cBhvr>
                                        <p:cTn id="100" dur="500"/>
                                        <p:tgtEl>
                                          <p:spTgt spid="50"/>
                                        </p:tgtEl>
                                      </p:cBhvr>
                                    </p:animEffect>
                                  </p:childTnLst>
                                </p:cTn>
                              </p:par>
                            </p:childTnLst>
                          </p:cTn>
                        </p:par>
                        <p:par>
                          <p:cTn id="101" fill="hold">
                            <p:stCondLst>
                              <p:cond delay="8000"/>
                            </p:stCondLst>
                            <p:childTnLst>
                              <p:par>
                                <p:cTn id="102" presetID="53" presetClass="entr" presetSubtype="16" fill="hold" grpId="0" nodeType="afterEffect">
                                  <p:stCondLst>
                                    <p:cond delay="0"/>
                                  </p:stCondLst>
                                  <p:childTnLst>
                                    <p:set>
                                      <p:cBhvr>
                                        <p:cTn id="103" dur="1" fill="hold">
                                          <p:stCondLst>
                                            <p:cond delay="0"/>
                                          </p:stCondLst>
                                        </p:cTn>
                                        <p:tgtEl>
                                          <p:spTgt spid="56"/>
                                        </p:tgtEl>
                                        <p:attrNameLst>
                                          <p:attrName>style.visibility</p:attrName>
                                        </p:attrNameLst>
                                      </p:cBhvr>
                                      <p:to>
                                        <p:strVal val="visible"/>
                                      </p:to>
                                    </p:set>
                                    <p:anim calcmode="lin" valueType="num">
                                      <p:cBhvr>
                                        <p:cTn id="104" dur="500" fill="hold"/>
                                        <p:tgtEl>
                                          <p:spTgt spid="56"/>
                                        </p:tgtEl>
                                        <p:attrNameLst>
                                          <p:attrName>ppt_w</p:attrName>
                                        </p:attrNameLst>
                                      </p:cBhvr>
                                      <p:tavLst>
                                        <p:tav tm="0">
                                          <p:val>
                                            <p:fltVal val="0"/>
                                          </p:val>
                                        </p:tav>
                                        <p:tav tm="100000">
                                          <p:val>
                                            <p:strVal val="#ppt_w"/>
                                          </p:val>
                                        </p:tav>
                                      </p:tavLst>
                                    </p:anim>
                                    <p:anim calcmode="lin" valueType="num">
                                      <p:cBhvr>
                                        <p:cTn id="105" dur="500" fill="hold"/>
                                        <p:tgtEl>
                                          <p:spTgt spid="56"/>
                                        </p:tgtEl>
                                        <p:attrNameLst>
                                          <p:attrName>ppt_h</p:attrName>
                                        </p:attrNameLst>
                                      </p:cBhvr>
                                      <p:tavLst>
                                        <p:tav tm="0">
                                          <p:val>
                                            <p:fltVal val="0"/>
                                          </p:val>
                                        </p:tav>
                                        <p:tav tm="100000">
                                          <p:val>
                                            <p:strVal val="#ppt_h"/>
                                          </p:val>
                                        </p:tav>
                                      </p:tavLst>
                                    </p:anim>
                                    <p:animEffect transition="in" filter="fade">
                                      <p:cBhvr>
                                        <p:cTn id="106" dur="500"/>
                                        <p:tgtEl>
                                          <p:spTgt spid="56"/>
                                        </p:tgtEl>
                                      </p:cBhvr>
                                    </p:animEffect>
                                  </p:childTnLst>
                                </p:cTn>
                              </p:par>
                            </p:childTnLst>
                          </p:cTn>
                        </p:par>
                        <p:par>
                          <p:cTn id="107" fill="hold">
                            <p:stCondLst>
                              <p:cond delay="8500"/>
                            </p:stCondLst>
                            <p:childTnLst>
                              <p:par>
                                <p:cTn id="108" presetID="53" presetClass="entr" presetSubtype="16" fill="hold" grpId="0" nodeType="afterEffect">
                                  <p:stCondLst>
                                    <p:cond delay="0"/>
                                  </p:stCondLst>
                                  <p:childTnLst>
                                    <p:set>
                                      <p:cBhvr>
                                        <p:cTn id="109" dur="1" fill="hold">
                                          <p:stCondLst>
                                            <p:cond delay="0"/>
                                          </p:stCondLst>
                                        </p:cTn>
                                        <p:tgtEl>
                                          <p:spTgt spid="57"/>
                                        </p:tgtEl>
                                        <p:attrNameLst>
                                          <p:attrName>style.visibility</p:attrName>
                                        </p:attrNameLst>
                                      </p:cBhvr>
                                      <p:to>
                                        <p:strVal val="visible"/>
                                      </p:to>
                                    </p:set>
                                    <p:anim calcmode="lin" valueType="num">
                                      <p:cBhvr>
                                        <p:cTn id="110" dur="500" fill="hold"/>
                                        <p:tgtEl>
                                          <p:spTgt spid="57"/>
                                        </p:tgtEl>
                                        <p:attrNameLst>
                                          <p:attrName>ppt_w</p:attrName>
                                        </p:attrNameLst>
                                      </p:cBhvr>
                                      <p:tavLst>
                                        <p:tav tm="0">
                                          <p:val>
                                            <p:fltVal val="0"/>
                                          </p:val>
                                        </p:tav>
                                        <p:tav tm="100000">
                                          <p:val>
                                            <p:strVal val="#ppt_w"/>
                                          </p:val>
                                        </p:tav>
                                      </p:tavLst>
                                    </p:anim>
                                    <p:anim calcmode="lin" valueType="num">
                                      <p:cBhvr>
                                        <p:cTn id="111" dur="500" fill="hold"/>
                                        <p:tgtEl>
                                          <p:spTgt spid="57"/>
                                        </p:tgtEl>
                                        <p:attrNameLst>
                                          <p:attrName>ppt_h</p:attrName>
                                        </p:attrNameLst>
                                      </p:cBhvr>
                                      <p:tavLst>
                                        <p:tav tm="0">
                                          <p:val>
                                            <p:fltVal val="0"/>
                                          </p:val>
                                        </p:tav>
                                        <p:tav tm="100000">
                                          <p:val>
                                            <p:strVal val="#ppt_h"/>
                                          </p:val>
                                        </p:tav>
                                      </p:tavLst>
                                    </p:anim>
                                    <p:animEffect transition="in" filter="fade">
                                      <p:cBhvr>
                                        <p:cTn id="112" dur="500"/>
                                        <p:tgtEl>
                                          <p:spTgt spid="57"/>
                                        </p:tgtEl>
                                      </p:cBhvr>
                                    </p:animEffect>
                                  </p:childTnLst>
                                </p:cTn>
                              </p:par>
                            </p:childTnLst>
                          </p:cTn>
                        </p:par>
                        <p:par>
                          <p:cTn id="113" fill="hold">
                            <p:stCondLst>
                              <p:cond delay="9000"/>
                            </p:stCondLst>
                            <p:childTnLst>
                              <p:par>
                                <p:cTn id="114" presetID="53" presetClass="entr" presetSubtype="16" fill="hold" grpId="0" nodeType="afterEffect">
                                  <p:stCondLst>
                                    <p:cond delay="0"/>
                                  </p:stCondLst>
                                  <p:childTnLst>
                                    <p:set>
                                      <p:cBhvr>
                                        <p:cTn id="115" dur="1" fill="hold">
                                          <p:stCondLst>
                                            <p:cond delay="0"/>
                                          </p:stCondLst>
                                        </p:cTn>
                                        <p:tgtEl>
                                          <p:spTgt spid="58"/>
                                        </p:tgtEl>
                                        <p:attrNameLst>
                                          <p:attrName>style.visibility</p:attrName>
                                        </p:attrNameLst>
                                      </p:cBhvr>
                                      <p:to>
                                        <p:strVal val="visible"/>
                                      </p:to>
                                    </p:set>
                                    <p:anim calcmode="lin" valueType="num">
                                      <p:cBhvr>
                                        <p:cTn id="116" dur="500" fill="hold"/>
                                        <p:tgtEl>
                                          <p:spTgt spid="58"/>
                                        </p:tgtEl>
                                        <p:attrNameLst>
                                          <p:attrName>ppt_w</p:attrName>
                                        </p:attrNameLst>
                                      </p:cBhvr>
                                      <p:tavLst>
                                        <p:tav tm="0">
                                          <p:val>
                                            <p:fltVal val="0"/>
                                          </p:val>
                                        </p:tav>
                                        <p:tav tm="100000">
                                          <p:val>
                                            <p:strVal val="#ppt_w"/>
                                          </p:val>
                                        </p:tav>
                                      </p:tavLst>
                                    </p:anim>
                                    <p:anim calcmode="lin" valueType="num">
                                      <p:cBhvr>
                                        <p:cTn id="117" dur="500" fill="hold"/>
                                        <p:tgtEl>
                                          <p:spTgt spid="58"/>
                                        </p:tgtEl>
                                        <p:attrNameLst>
                                          <p:attrName>ppt_h</p:attrName>
                                        </p:attrNameLst>
                                      </p:cBhvr>
                                      <p:tavLst>
                                        <p:tav tm="0">
                                          <p:val>
                                            <p:fltVal val="0"/>
                                          </p:val>
                                        </p:tav>
                                        <p:tav tm="100000">
                                          <p:val>
                                            <p:strVal val="#ppt_h"/>
                                          </p:val>
                                        </p:tav>
                                      </p:tavLst>
                                    </p:anim>
                                    <p:animEffect transition="in" filter="fade">
                                      <p:cBhvr>
                                        <p:cTn id="11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build="p"/>
      <p:bldP spid="25" grpId="0" build="p"/>
      <p:bldP spid="26" grpId="0" animBg="1"/>
      <p:bldP spid="27" grpId="0" animBg="1"/>
      <p:bldP spid="28" grpId="0" animBg="1"/>
      <p:bldP spid="29" grpId="0" animBg="1"/>
      <p:bldP spid="30" grpId="0" animBg="1"/>
      <p:bldP spid="34" grpId="0" animBg="1"/>
      <p:bldP spid="35" grpId="0" animBg="1"/>
      <p:bldP spid="36" grpId="0" animBg="1"/>
      <p:bldP spid="37" grpId="0" animBg="1"/>
      <p:bldP spid="38" grpId="0"/>
      <p:bldP spid="39" grpId="0"/>
      <p:bldP spid="40" grpId="0"/>
      <p:bldP spid="42" grpId="0"/>
      <p:bldP spid="43" grpId="0"/>
      <p:bldP spid="44" grpId="0"/>
      <p:bldP spid="45" grpId="0"/>
      <p:bldP spid="46" grpId="0"/>
      <p:bldP spid="48" grpId="0" animBg="1"/>
      <p:bldP spid="48" grpId="1" animBg="1"/>
      <p:bldP spid="49" grpId="0" animBg="1"/>
      <p:bldP spid="50" grpId="0"/>
      <p:bldP spid="56" grpId="0" animBg="1"/>
      <p:bldP spid="57" grpId="0" animBg="1"/>
      <p:bldP spid="5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grpSp>
        <p:nvGrpSpPr>
          <p:cNvPr id="4" name="组合 3"/>
          <p:cNvGrpSpPr/>
          <p:nvPr/>
        </p:nvGrpSpPr>
        <p:grpSpPr>
          <a:xfrm>
            <a:off x="251520" y="188640"/>
            <a:ext cx="6264696" cy="523220"/>
            <a:chOff x="5023339" y="1361549"/>
            <a:chExt cx="5643527" cy="523220"/>
          </a:xfrm>
        </p:grpSpPr>
        <p:sp>
          <p:nvSpPr>
            <p:cNvPr id="5" name="圆角矩形 4"/>
            <p:cNvSpPr/>
            <p:nvPr/>
          </p:nvSpPr>
          <p:spPr>
            <a:xfrm>
              <a:off x="5023339" y="1417315"/>
              <a:ext cx="4248472" cy="424445"/>
            </a:xfrm>
            <a:prstGeom prst="roundRect">
              <a:avLst>
                <a:gd name="adj" fmla="val 7848"/>
              </a:avLst>
            </a:prstGeom>
            <a:solidFill>
              <a:srgbClr val="018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6" name="文本框 116"/>
            <p:cNvSpPr txBox="1"/>
            <p:nvPr/>
          </p:nvSpPr>
          <p:spPr>
            <a:xfrm>
              <a:off x="5200453" y="1361549"/>
              <a:ext cx="5466413" cy="523220"/>
            </a:xfrm>
            <a:prstGeom prst="rect">
              <a:avLst/>
            </a:prstGeom>
            <a:noFill/>
          </p:spPr>
          <p:txBody>
            <a:bodyPr wrap="square" rtlCol="0">
              <a:spAutoFit/>
            </a:bodyPr>
            <a:lstStyle/>
            <a:p>
              <a:r>
                <a:rPr lang="en-US" altLang="zh-CN" sz="2800" b="1" dirty="0">
                  <a:solidFill>
                    <a:schemeClr val="bg1"/>
                  </a:solidFill>
                  <a:effectLst>
                    <a:outerShdw blurRad="38100" dist="38100" dir="2700000" algn="tl">
                      <a:srgbClr val="000000">
                        <a:alpha val="43137"/>
                      </a:srgbClr>
                    </a:outerShdw>
                  </a:effectLst>
                </a:rPr>
                <a:t>QUALIFICATION CERTIFICATE</a:t>
              </a:r>
              <a:endParaRPr lang="zh-CN" altLang="en-US" sz="2800" b="1" dirty="0">
                <a:solidFill>
                  <a:schemeClr val="bg1"/>
                </a:solidFill>
                <a:effectLst>
                  <a:outerShdw blurRad="38100" dist="38100" dir="2700000" algn="tl">
                    <a:srgbClr val="000000">
                      <a:alpha val="43137"/>
                    </a:srgbClr>
                  </a:outerShdw>
                </a:effectLst>
              </a:endParaRPr>
            </a:p>
          </p:txBody>
        </p:sp>
      </p:grpSp>
      <p:pic>
        <p:nvPicPr>
          <p:cNvPr id="1029" name="Picture 5" descr="C:\Users\Administrator\Desktop\ISO 认证英文.jpg"/>
          <p:cNvPicPr>
            <a:picLocks noChangeAspect="1" noChangeArrowheads="1"/>
          </p:cNvPicPr>
          <p:nvPr/>
        </p:nvPicPr>
        <p:blipFill>
          <a:blip r:embed="rId4" cstate="print"/>
          <a:srcRect/>
          <a:stretch>
            <a:fillRect/>
          </a:stretch>
        </p:blipFill>
        <p:spPr bwMode="auto">
          <a:xfrm>
            <a:off x="395536" y="1196752"/>
            <a:ext cx="1656184" cy="2232248"/>
          </a:xfrm>
          <a:prstGeom prst="rect">
            <a:avLst/>
          </a:prstGeom>
          <a:ln>
            <a:noFill/>
          </a:ln>
          <a:effectLst>
            <a:outerShdw blurRad="190500" algn="tl" rotWithShape="0">
              <a:srgbClr val="000000">
                <a:alpha val="70000"/>
              </a:srgbClr>
            </a:outerShdw>
          </a:effectLst>
        </p:spPr>
      </p:pic>
      <p:pic>
        <p:nvPicPr>
          <p:cNvPr id="1030" name="Picture 6" descr="C:\Users\Administrator\Desktop\CE认证证书.jpg"/>
          <p:cNvPicPr>
            <a:picLocks noChangeAspect="1" noChangeArrowheads="1"/>
          </p:cNvPicPr>
          <p:nvPr/>
        </p:nvPicPr>
        <p:blipFill>
          <a:blip r:embed="rId5" cstate="print"/>
          <a:srcRect/>
          <a:stretch>
            <a:fillRect/>
          </a:stretch>
        </p:blipFill>
        <p:spPr bwMode="auto">
          <a:xfrm>
            <a:off x="395536" y="3717032"/>
            <a:ext cx="1656184" cy="2215630"/>
          </a:xfrm>
          <a:prstGeom prst="rect">
            <a:avLst/>
          </a:prstGeom>
          <a:ln>
            <a:noFill/>
          </a:ln>
          <a:effectLst>
            <a:outerShdw blurRad="190500" algn="tl" rotWithShape="0">
              <a:srgbClr val="000000">
                <a:alpha val="70000"/>
              </a:srgbClr>
            </a:outerShdw>
          </a:effectLst>
        </p:spPr>
      </p:pic>
      <p:pic>
        <p:nvPicPr>
          <p:cNvPr id="1031" name="Picture 7" descr="C:\Users\Administrator\Desktop\IEC61215认证.jpg"/>
          <p:cNvPicPr>
            <a:picLocks noChangeAspect="1" noChangeArrowheads="1"/>
          </p:cNvPicPr>
          <p:nvPr/>
        </p:nvPicPr>
        <p:blipFill>
          <a:blip r:embed="rId6" cstate="print"/>
          <a:srcRect/>
          <a:stretch>
            <a:fillRect/>
          </a:stretch>
        </p:blipFill>
        <p:spPr bwMode="auto">
          <a:xfrm>
            <a:off x="2195736" y="1196752"/>
            <a:ext cx="1656184" cy="2232248"/>
          </a:xfrm>
          <a:prstGeom prst="rect">
            <a:avLst/>
          </a:prstGeom>
          <a:ln>
            <a:noFill/>
          </a:ln>
          <a:effectLst>
            <a:outerShdw blurRad="190500" algn="tl" rotWithShape="0">
              <a:srgbClr val="000000">
                <a:alpha val="70000"/>
              </a:srgbClr>
            </a:outerShdw>
          </a:effectLst>
        </p:spPr>
      </p:pic>
      <p:pic>
        <p:nvPicPr>
          <p:cNvPr id="1032" name="Picture 8" descr="C:\Users\Administrator\Desktop\专利证书.jpg"/>
          <p:cNvPicPr>
            <a:picLocks noChangeAspect="1" noChangeArrowheads="1"/>
          </p:cNvPicPr>
          <p:nvPr/>
        </p:nvPicPr>
        <p:blipFill>
          <a:blip r:embed="rId7" cstate="print"/>
          <a:srcRect/>
          <a:stretch>
            <a:fillRect/>
          </a:stretch>
        </p:blipFill>
        <p:spPr bwMode="auto">
          <a:xfrm>
            <a:off x="4067944" y="1196752"/>
            <a:ext cx="1633866" cy="2232248"/>
          </a:xfrm>
          <a:prstGeom prst="rect">
            <a:avLst/>
          </a:prstGeom>
          <a:ln>
            <a:noFill/>
          </a:ln>
          <a:effectLst>
            <a:outerShdw blurRad="190500" algn="tl" rotWithShape="0">
              <a:srgbClr val="000000">
                <a:alpha val="70000"/>
              </a:srgbClr>
            </a:outerShdw>
          </a:effectLst>
        </p:spPr>
      </p:pic>
      <p:pic>
        <p:nvPicPr>
          <p:cNvPr id="1026" name="Picture 2"/>
          <p:cNvPicPr>
            <a:picLocks noChangeAspect="1" noChangeArrowheads="1"/>
          </p:cNvPicPr>
          <p:nvPr/>
        </p:nvPicPr>
        <p:blipFill>
          <a:blip r:embed="rId8" cstate="print"/>
          <a:srcRect/>
          <a:stretch>
            <a:fillRect/>
          </a:stretch>
        </p:blipFill>
        <p:spPr bwMode="auto">
          <a:xfrm>
            <a:off x="5940152" y="3717032"/>
            <a:ext cx="3024336" cy="2232248"/>
          </a:xfrm>
          <a:prstGeom prst="rect">
            <a:avLst/>
          </a:prstGeom>
          <a:ln>
            <a:noFill/>
          </a:ln>
          <a:effectLst>
            <a:outerShdw blurRad="190500" algn="tl" rotWithShape="0">
              <a:srgbClr val="000000">
                <a:alpha val="70000"/>
              </a:srgbClr>
            </a:outerShdw>
          </a:effectLst>
        </p:spPr>
      </p:pic>
      <p:pic>
        <p:nvPicPr>
          <p:cNvPr id="1027" name="Picture 3"/>
          <p:cNvPicPr>
            <a:picLocks noChangeAspect="1" noChangeArrowheads="1"/>
          </p:cNvPicPr>
          <p:nvPr/>
        </p:nvPicPr>
        <p:blipFill>
          <a:blip r:embed="rId9" cstate="print"/>
          <a:srcRect/>
          <a:stretch>
            <a:fillRect/>
          </a:stretch>
        </p:blipFill>
        <p:spPr bwMode="auto">
          <a:xfrm>
            <a:off x="5940152" y="1196752"/>
            <a:ext cx="3024336" cy="2272989"/>
          </a:xfrm>
          <a:prstGeom prst="rect">
            <a:avLst/>
          </a:prstGeom>
          <a:ln>
            <a:noFill/>
          </a:ln>
          <a:effectLst>
            <a:outerShdw blurRad="190500" algn="tl" rotWithShape="0">
              <a:srgbClr val="000000">
                <a:alpha val="70000"/>
              </a:srgbClr>
            </a:outerShdw>
          </a:effectLst>
        </p:spPr>
      </p:pic>
      <p:pic>
        <p:nvPicPr>
          <p:cNvPr id="3" name="Picture 2"/>
          <p:cNvPicPr>
            <a:picLocks noChangeAspect="1" noChangeArrowheads="1"/>
          </p:cNvPicPr>
          <p:nvPr/>
        </p:nvPicPr>
        <p:blipFill>
          <a:blip r:embed="rId10" cstate="print"/>
          <a:srcRect/>
          <a:stretch>
            <a:fillRect/>
          </a:stretch>
        </p:blipFill>
        <p:spPr bwMode="auto">
          <a:xfrm>
            <a:off x="2195736" y="3717032"/>
            <a:ext cx="1656184" cy="2240842"/>
          </a:xfrm>
          <a:prstGeom prst="rect">
            <a:avLst/>
          </a:prstGeom>
          <a:ln>
            <a:noFill/>
          </a:ln>
          <a:effectLst>
            <a:outerShdw blurRad="190500" algn="tl" rotWithShape="0">
              <a:srgbClr val="000000">
                <a:alpha val="70000"/>
              </a:srgbClr>
            </a:outerShdw>
          </a:effectLst>
        </p:spPr>
      </p:pic>
      <p:pic>
        <p:nvPicPr>
          <p:cNvPr id="7" name="Picture 3"/>
          <p:cNvPicPr>
            <a:picLocks noChangeAspect="1" noChangeArrowheads="1"/>
          </p:cNvPicPr>
          <p:nvPr/>
        </p:nvPicPr>
        <p:blipFill>
          <a:blip r:embed="rId11" cstate="print"/>
          <a:srcRect/>
          <a:stretch>
            <a:fillRect/>
          </a:stretch>
        </p:blipFill>
        <p:spPr bwMode="auto">
          <a:xfrm>
            <a:off x="4067943" y="3717032"/>
            <a:ext cx="1629007" cy="2232248"/>
          </a:xfrm>
          <a:prstGeom prst="rect">
            <a:avLst/>
          </a:prstGeom>
          <a:ln>
            <a:noFill/>
          </a:ln>
          <a:effectLst>
            <a:outerShdw blurRad="190500" algn="tl" rotWithShape="0">
              <a:srgbClr val="000000">
                <a:alpha val="70000"/>
              </a:srgbClr>
            </a:outerShdw>
          </a:effectLst>
        </p:spPr>
      </p:pic>
      <p:pic>
        <p:nvPicPr>
          <p:cNvPr id="8" name="图片 7">
            <a:extLst>
              <a:ext uri="{FF2B5EF4-FFF2-40B4-BE49-F238E27FC236}">
                <a16:creationId xmlns:a16="http://schemas.microsoft.com/office/drawing/2014/main" id="{065A6337-A1FF-4658-B939-8D44C65A56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11013" y="6259038"/>
            <a:ext cx="450170" cy="436389"/>
          </a:xfrm>
          <a:prstGeom prst="rect">
            <a:avLst/>
          </a:prstGeom>
        </p:spPr>
      </p:pic>
      <p:pic>
        <p:nvPicPr>
          <p:cNvPr id="10" name="图片 9">
            <a:extLst>
              <a:ext uri="{FF2B5EF4-FFF2-40B4-BE49-F238E27FC236}">
                <a16:creationId xmlns:a16="http://schemas.microsoft.com/office/drawing/2014/main" id="{C9EA4EDA-D94A-4FAB-B98B-1237320CDC2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18585" y="6237313"/>
            <a:ext cx="450170" cy="443140"/>
          </a:xfrm>
          <a:prstGeom prst="rect">
            <a:avLst/>
          </a:prstGeom>
        </p:spPr>
      </p:pic>
      <p:pic>
        <p:nvPicPr>
          <p:cNvPr id="14" name="图片 13">
            <a:extLst>
              <a:ext uri="{FF2B5EF4-FFF2-40B4-BE49-F238E27FC236}">
                <a16:creationId xmlns:a16="http://schemas.microsoft.com/office/drawing/2014/main" id="{3C47E0CE-3A26-4B11-8422-57DFD71D309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95126" y="6237314"/>
            <a:ext cx="648879" cy="443140"/>
          </a:xfrm>
          <a:prstGeom prst="rect">
            <a:avLst/>
          </a:prstGeom>
        </p:spPr>
      </p:pic>
      <p:pic>
        <p:nvPicPr>
          <p:cNvPr id="18" name="图片 17">
            <a:extLst>
              <a:ext uri="{FF2B5EF4-FFF2-40B4-BE49-F238E27FC236}">
                <a16:creationId xmlns:a16="http://schemas.microsoft.com/office/drawing/2014/main" id="{8990DA32-5029-46BE-87EC-F6B79342FC9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02698" y="6259038"/>
            <a:ext cx="450170" cy="451431"/>
          </a:xfrm>
          <a:prstGeom prst="rect">
            <a:avLst/>
          </a:prstGeom>
        </p:spPr>
      </p:pic>
      <p:pic>
        <p:nvPicPr>
          <p:cNvPr id="20" name="图片 19">
            <a:extLst>
              <a:ext uri="{FF2B5EF4-FFF2-40B4-BE49-F238E27FC236}">
                <a16:creationId xmlns:a16="http://schemas.microsoft.com/office/drawing/2014/main" id="{E9E72878-8B8E-4A4B-A933-20F8635CF84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3568" y="6237312"/>
            <a:ext cx="410417" cy="42809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pSp>
        <p:nvGrpSpPr>
          <p:cNvPr id="2" name="组合 1"/>
          <p:cNvGrpSpPr/>
          <p:nvPr/>
        </p:nvGrpSpPr>
        <p:grpSpPr>
          <a:xfrm>
            <a:off x="251520" y="188640"/>
            <a:ext cx="4608512" cy="523220"/>
            <a:chOff x="5023339" y="1361549"/>
            <a:chExt cx="5643527" cy="523220"/>
          </a:xfrm>
        </p:grpSpPr>
        <p:sp>
          <p:nvSpPr>
            <p:cNvPr id="3" name="圆角矩形 2"/>
            <p:cNvSpPr/>
            <p:nvPr/>
          </p:nvSpPr>
          <p:spPr>
            <a:xfrm>
              <a:off x="5023339" y="1417315"/>
              <a:ext cx="4248472" cy="424445"/>
            </a:xfrm>
            <a:prstGeom prst="roundRect">
              <a:avLst>
                <a:gd name="adj" fmla="val 7848"/>
              </a:avLst>
            </a:prstGeom>
            <a:solidFill>
              <a:srgbClr val="018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4" name="文本框 116"/>
            <p:cNvSpPr txBox="1"/>
            <p:nvPr/>
          </p:nvSpPr>
          <p:spPr>
            <a:xfrm>
              <a:off x="5200453" y="1361549"/>
              <a:ext cx="5466413" cy="523220"/>
            </a:xfrm>
            <a:prstGeom prst="rect">
              <a:avLst/>
            </a:prstGeom>
            <a:noFill/>
          </p:spPr>
          <p:txBody>
            <a:bodyPr wrap="square" rtlCol="0">
              <a:spAutoFit/>
            </a:bodyPr>
            <a:lstStyle/>
            <a:p>
              <a:r>
                <a:rPr lang="en-US" altLang="zh-CN" sz="2800" b="1" dirty="0">
                  <a:solidFill>
                    <a:schemeClr val="bg1"/>
                  </a:solidFill>
                  <a:effectLst>
                    <a:outerShdw blurRad="38100" dist="38100" dir="2700000" algn="tl">
                      <a:srgbClr val="000000">
                        <a:alpha val="43137"/>
                      </a:srgbClr>
                    </a:outerShdw>
                  </a:effectLst>
                </a:rPr>
                <a:t>HONOR CERTIFICATE</a:t>
              </a:r>
              <a:endParaRPr lang="zh-CN" altLang="en-US" sz="2800" b="1" dirty="0">
                <a:solidFill>
                  <a:schemeClr val="bg1"/>
                </a:solidFill>
                <a:effectLst>
                  <a:outerShdw blurRad="38100" dist="38100" dir="2700000" algn="tl">
                    <a:srgbClr val="000000">
                      <a:alpha val="43137"/>
                    </a:srgbClr>
                  </a:outerShdw>
                </a:effectLst>
              </a:endParaRPr>
            </a:p>
          </p:txBody>
        </p:sp>
      </p:grpSp>
      <p:pic>
        <p:nvPicPr>
          <p:cNvPr id="17410" name="Picture 2" descr="C:\Users\Administrator\Desktop\广东省优秀品牌示范企业.jpg"/>
          <p:cNvPicPr>
            <a:picLocks noChangeAspect="1" noChangeArrowheads="1"/>
          </p:cNvPicPr>
          <p:nvPr/>
        </p:nvPicPr>
        <p:blipFill>
          <a:blip r:embed="rId3" cstate="print"/>
          <a:srcRect/>
          <a:stretch>
            <a:fillRect/>
          </a:stretch>
        </p:blipFill>
        <p:spPr bwMode="auto">
          <a:xfrm>
            <a:off x="3347864" y="980728"/>
            <a:ext cx="2520000" cy="1800200"/>
          </a:xfrm>
          <a:prstGeom prst="rect">
            <a:avLst/>
          </a:prstGeom>
          <a:ln>
            <a:noFill/>
          </a:ln>
          <a:effectLst>
            <a:outerShdw blurRad="190500" algn="tl" rotWithShape="0">
              <a:srgbClr val="000000">
                <a:alpha val="70000"/>
              </a:srgbClr>
            </a:outerShdw>
          </a:effectLst>
        </p:spPr>
      </p:pic>
      <p:pic>
        <p:nvPicPr>
          <p:cNvPr id="17411" name="Picture 3" descr="C:\Users\Administrator\Desktop\中国化学与物理电源行业协会会员单位.jpg"/>
          <p:cNvPicPr>
            <a:picLocks noChangeAspect="1" noChangeArrowheads="1"/>
          </p:cNvPicPr>
          <p:nvPr/>
        </p:nvPicPr>
        <p:blipFill>
          <a:blip r:embed="rId4" cstate="print"/>
          <a:srcRect/>
          <a:stretch>
            <a:fillRect/>
          </a:stretch>
        </p:blipFill>
        <p:spPr bwMode="auto">
          <a:xfrm>
            <a:off x="395536" y="980728"/>
            <a:ext cx="2520000" cy="1779750"/>
          </a:xfrm>
          <a:prstGeom prst="rect">
            <a:avLst/>
          </a:prstGeom>
          <a:ln>
            <a:noFill/>
          </a:ln>
          <a:effectLst>
            <a:outerShdw blurRad="190500" algn="tl" rotWithShape="0">
              <a:srgbClr val="000000">
                <a:alpha val="70000"/>
              </a:srgbClr>
            </a:outerShdw>
          </a:effectLst>
        </p:spPr>
      </p:pic>
      <p:pic>
        <p:nvPicPr>
          <p:cNvPr id="17412" name="Picture 4" descr="C:\Users\Administrator\Desktop\广东产业发展促进会理事单位.jpg"/>
          <p:cNvPicPr>
            <a:picLocks noChangeAspect="1" noChangeArrowheads="1"/>
          </p:cNvPicPr>
          <p:nvPr/>
        </p:nvPicPr>
        <p:blipFill>
          <a:blip r:embed="rId5" cstate="print"/>
          <a:srcRect/>
          <a:stretch>
            <a:fillRect/>
          </a:stretch>
        </p:blipFill>
        <p:spPr bwMode="auto">
          <a:xfrm>
            <a:off x="6228184" y="980728"/>
            <a:ext cx="2520000" cy="1679750"/>
          </a:xfrm>
          <a:prstGeom prst="rect">
            <a:avLst/>
          </a:prstGeom>
          <a:ln>
            <a:noFill/>
          </a:ln>
          <a:effectLst>
            <a:outerShdw blurRad="190500" algn="tl" rotWithShape="0">
              <a:srgbClr val="000000">
                <a:alpha val="70000"/>
              </a:srgbClr>
            </a:outerShdw>
          </a:effectLst>
        </p:spPr>
      </p:pic>
      <p:pic>
        <p:nvPicPr>
          <p:cNvPr id="17413" name="Picture 5" descr="C:\Users\Administrator\Desktop\中国质量技术监督理事会单位.jpg"/>
          <p:cNvPicPr>
            <a:picLocks noChangeAspect="1" noChangeArrowheads="1"/>
          </p:cNvPicPr>
          <p:nvPr/>
        </p:nvPicPr>
        <p:blipFill>
          <a:blip r:embed="rId6" cstate="print"/>
          <a:srcRect/>
          <a:stretch>
            <a:fillRect/>
          </a:stretch>
        </p:blipFill>
        <p:spPr bwMode="auto">
          <a:xfrm>
            <a:off x="395536" y="2996952"/>
            <a:ext cx="2520000" cy="1738734"/>
          </a:xfrm>
          <a:prstGeom prst="rect">
            <a:avLst/>
          </a:prstGeom>
          <a:ln>
            <a:noFill/>
          </a:ln>
          <a:effectLst>
            <a:outerShdw blurRad="190500" algn="tl" rotWithShape="0">
              <a:srgbClr val="000000">
                <a:alpha val="70000"/>
              </a:srgbClr>
            </a:outerShdw>
          </a:effectLst>
        </p:spPr>
      </p:pic>
      <p:pic>
        <p:nvPicPr>
          <p:cNvPr id="17414" name="Picture 6" descr="C:\Users\Administrator\Desktop\广东省优秀信用示范企业.jpg"/>
          <p:cNvPicPr>
            <a:picLocks noChangeAspect="1" noChangeArrowheads="1"/>
          </p:cNvPicPr>
          <p:nvPr/>
        </p:nvPicPr>
        <p:blipFill>
          <a:blip r:embed="rId7" cstate="print"/>
          <a:srcRect/>
          <a:stretch>
            <a:fillRect/>
          </a:stretch>
        </p:blipFill>
        <p:spPr bwMode="auto">
          <a:xfrm>
            <a:off x="3347864" y="2996952"/>
            <a:ext cx="2520000" cy="1675430"/>
          </a:xfrm>
          <a:prstGeom prst="rect">
            <a:avLst/>
          </a:prstGeom>
          <a:ln>
            <a:noFill/>
          </a:ln>
          <a:effectLst>
            <a:outerShdw blurRad="190500" algn="tl" rotWithShape="0">
              <a:srgbClr val="000000">
                <a:alpha val="70000"/>
              </a:srgbClr>
            </a:outerShdw>
          </a:effectLst>
        </p:spPr>
      </p:pic>
      <p:pic>
        <p:nvPicPr>
          <p:cNvPr id="17415" name="Picture 7" descr="C:\Users\Administrator\Desktop\广东制造者协会理事单位.jpg"/>
          <p:cNvPicPr>
            <a:picLocks noChangeAspect="1" noChangeArrowheads="1"/>
          </p:cNvPicPr>
          <p:nvPr/>
        </p:nvPicPr>
        <p:blipFill>
          <a:blip r:embed="rId8" cstate="print"/>
          <a:srcRect/>
          <a:stretch>
            <a:fillRect/>
          </a:stretch>
        </p:blipFill>
        <p:spPr bwMode="auto">
          <a:xfrm>
            <a:off x="6228184" y="2996952"/>
            <a:ext cx="2520000" cy="1672208"/>
          </a:xfrm>
          <a:prstGeom prst="rect">
            <a:avLst/>
          </a:prstGeom>
          <a:ln>
            <a:noFill/>
          </a:ln>
          <a:effectLst>
            <a:outerShdw blurRad="190500" algn="tl" rotWithShape="0">
              <a:srgbClr val="000000">
                <a:alpha val="70000"/>
              </a:srgbClr>
            </a:outerShdw>
          </a:effectLst>
        </p:spPr>
      </p:pic>
      <p:pic>
        <p:nvPicPr>
          <p:cNvPr id="17416" name="Picture 8" descr="C:\Users\Administrator\Desktop\中国电器工业协会先进集体.jpg"/>
          <p:cNvPicPr>
            <a:picLocks noChangeAspect="1" noChangeArrowheads="1"/>
          </p:cNvPicPr>
          <p:nvPr/>
        </p:nvPicPr>
        <p:blipFill>
          <a:blip r:embed="rId9" cstate="print"/>
          <a:srcRect/>
          <a:stretch>
            <a:fillRect/>
          </a:stretch>
        </p:blipFill>
        <p:spPr bwMode="auto">
          <a:xfrm>
            <a:off x="395536" y="5013176"/>
            <a:ext cx="2520000" cy="1677691"/>
          </a:xfrm>
          <a:prstGeom prst="rect">
            <a:avLst/>
          </a:prstGeom>
          <a:ln>
            <a:noFill/>
          </a:ln>
          <a:effectLst>
            <a:outerShdw blurRad="190500" algn="tl" rotWithShape="0">
              <a:srgbClr val="000000">
                <a:alpha val="70000"/>
              </a:srgbClr>
            </a:outerShdw>
          </a:effectLst>
        </p:spPr>
      </p:pic>
      <p:pic>
        <p:nvPicPr>
          <p:cNvPr id="17417" name="Picture 9" descr="C:\Users\Administrator\Desktop\中国电器工业协会 质量信用AAA级企业证书.jpg"/>
          <p:cNvPicPr>
            <a:picLocks noChangeAspect="1" noChangeArrowheads="1"/>
          </p:cNvPicPr>
          <p:nvPr/>
        </p:nvPicPr>
        <p:blipFill>
          <a:blip r:embed="rId10" cstate="print"/>
          <a:srcRect/>
          <a:stretch>
            <a:fillRect/>
          </a:stretch>
        </p:blipFill>
        <p:spPr bwMode="auto">
          <a:xfrm>
            <a:off x="3347864" y="4968876"/>
            <a:ext cx="2520000" cy="1700484"/>
          </a:xfrm>
          <a:prstGeom prst="rect">
            <a:avLst/>
          </a:prstGeom>
          <a:ln>
            <a:noFill/>
          </a:ln>
          <a:effectLst>
            <a:outerShdw blurRad="190500" algn="tl" rotWithShape="0">
              <a:srgbClr val="000000">
                <a:alpha val="70000"/>
              </a:srgbClr>
            </a:outerShdw>
          </a:effectLst>
        </p:spPr>
      </p:pic>
      <p:pic>
        <p:nvPicPr>
          <p:cNvPr id="17418" name="Picture 10" descr="C:\Users\Administrator\Desktop\爱心企业称号证书.jpg"/>
          <p:cNvPicPr>
            <a:picLocks noChangeAspect="1" noChangeArrowheads="1"/>
          </p:cNvPicPr>
          <p:nvPr/>
        </p:nvPicPr>
        <p:blipFill>
          <a:blip r:embed="rId11" cstate="print"/>
          <a:srcRect/>
          <a:stretch>
            <a:fillRect/>
          </a:stretch>
        </p:blipFill>
        <p:spPr bwMode="auto">
          <a:xfrm>
            <a:off x="6228184" y="4941168"/>
            <a:ext cx="2520000" cy="1728192"/>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pSp>
        <p:nvGrpSpPr>
          <p:cNvPr id="2" name="组合 1"/>
          <p:cNvGrpSpPr/>
          <p:nvPr/>
        </p:nvGrpSpPr>
        <p:grpSpPr>
          <a:xfrm>
            <a:off x="323528" y="188640"/>
            <a:ext cx="5904656" cy="523220"/>
            <a:chOff x="5023339" y="1361549"/>
            <a:chExt cx="5643527" cy="523220"/>
          </a:xfrm>
        </p:grpSpPr>
        <p:sp>
          <p:nvSpPr>
            <p:cNvPr id="3" name="圆角矩形 2"/>
            <p:cNvSpPr/>
            <p:nvPr/>
          </p:nvSpPr>
          <p:spPr>
            <a:xfrm>
              <a:off x="5023339" y="1417315"/>
              <a:ext cx="4248472" cy="424445"/>
            </a:xfrm>
            <a:prstGeom prst="roundRect">
              <a:avLst>
                <a:gd name="adj" fmla="val 7848"/>
              </a:avLst>
            </a:prstGeom>
            <a:solidFill>
              <a:srgbClr val="018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4" name="文本框 116"/>
            <p:cNvSpPr txBox="1"/>
            <p:nvPr/>
          </p:nvSpPr>
          <p:spPr>
            <a:xfrm>
              <a:off x="5200454" y="1361549"/>
              <a:ext cx="5466412" cy="523220"/>
            </a:xfrm>
            <a:prstGeom prst="rect">
              <a:avLst/>
            </a:prstGeom>
            <a:noFill/>
          </p:spPr>
          <p:txBody>
            <a:bodyPr wrap="square" rtlCol="0">
              <a:spAutoFit/>
            </a:bodyPr>
            <a:lstStyle/>
            <a:p>
              <a:r>
                <a:rPr lang="en-US" altLang="zh-CN" sz="2800" b="1" dirty="0">
                  <a:solidFill>
                    <a:schemeClr val="bg1"/>
                  </a:solidFill>
                  <a:effectLst>
                    <a:outerShdw blurRad="38100" dist="38100" dir="2700000" algn="tl">
                      <a:srgbClr val="000000">
                        <a:alpha val="43137"/>
                      </a:srgbClr>
                    </a:outerShdw>
                  </a:effectLst>
                </a:rPr>
                <a:t>SPECIALIZED PRODUCTION</a:t>
              </a:r>
              <a:endParaRPr lang="zh-CN" altLang="en-US" sz="2800" b="1" dirty="0">
                <a:solidFill>
                  <a:schemeClr val="bg1"/>
                </a:solidFill>
                <a:effectLst>
                  <a:outerShdw blurRad="38100" dist="38100" dir="2700000" algn="tl">
                    <a:srgbClr val="000000">
                      <a:alpha val="43137"/>
                    </a:srgbClr>
                  </a:outerShdw>
                </a:effectLst>
              </a:endParaRPr>
            </a:p>
          </p:txBody>
        </p:sp>
      </p:grpSp>
      <p:pic>
        <p:nvPicPr>
          <p:cNvPr id="18434" name="Picture 2" descr="C:\Users\Administrator\Desktop\01 电池片分选.jpg"/>
          <p:cNvPicPr>
            <a:picLocks noChangeAspect="1" noChangeArrowheads="1"/>
          </p:cNvPicPr>
          <p:nvPr/>
        </p:nvPicPr>
        <p:blipFill>
          <a:blip r:embed="rId3" cstate="print"/>
          <a:srcRect/>
          <a:stretch>
            <a:fillRect/>
          </a:stretch>
        </p:blipFill>
        <p:spPr bwMode="auto">
          <a:xfrm>
            <a:off x="395536" y="1268760"/>
            <a:ext cx="2520000" cy="1890000"/>
          </a:xfrm>
          <a:prstGeom prst="rect">
            <a:avLst/>
          </a:prstGeom>
          <a:noFill/>
        </p:spPr>
      </p:pic>
      <p:pic>
        <p:nvPicPr>
          <p:cNvPr id="18435" name="Picture 3" descr="C:\Users\Administrator\Desktop\02 自动化太阳能电池片串焊.jpg"/>
          <p:cNvPicPr>
            <a:picLocks noChangeAspect="1" noChangeArrowheads="1"/>
          </p:cNvPicPr>
          <p:nvPr/>
        </p:nvPicPr>
        <p:blipFill>
          <a:blip r:embed="rId4" cstate="print"/>
          <a:srcRect/>
          <a:stretch>
            <a:fillRect/>
          </a:stretch>
        </p:blipFill>
        <p:spPr bwMode="auto">
          <a:xfrm>
            <a:off x="3347864" y="1268760"/>
            <a:ext cx="2520000" cy="1872208"/>
          </a:xfrm>
          <a:prstGeom prst="rect">
            <a:avLst/>
          </a:prstGeom>
          <a:noFill/>
        </p:spPr>
      </p:pic>
      <p:pic>
        <p:nvPicPr>
          <p:cNvPr id="18436" name="Picture 4" descr="C:\Users\Administrator\Desktop\03 太阳能板层压前测试看板.jpg"/>
          <p:cNvPicPr>
            <a:picLocks noChangeAspect="1" noChangeArrowheads="1"/>
          </p:cNvPicPr>
          <p:nvPr/>
        </p:nvPicPr>
        <p:blipFill>
          <a:blip r:embed="rId5" cstate="print"/>
          <a:srcRect/>
          <a:stretch>
            <a:fillRect/>
          </a:stretch>
        </p:blipFill>
        <p:spPr bwMode="auto">
          <a:xfrm>
            <a:off x="6228184" y="1268760"/>
            <a:ext cx="2520000" cy="1872208"/>
          </a:xfrm>
          <a:prstGeom prst="rect">
            <a:avLst/>
          </a:prstGeom>
          <a:noFill/>
        </p:spPr>
      </p:pic>
      <p:pic>
        <p:nvPicPr>
          <p:cNvPr id="18438" name="Picture 6" descr="C:\Users\Administrator\Desktop\05 一体化路灯组装.jpg"/>
          <p:cNvPicPr>
            <a:picLocks noChangeAspect="1" noChangeArrowheads="1"/>
          </p:cNvPicPr>
          <p:nvPr/>
        </p:nvPicPr>
        <p:blipFill>
          <a:blip r:embed="rId6" cstate="print"/>
          <a:srcRect/>
          <a:stretch>
            <a:fillRect/>
          </a:stretch>
        </p:blipFill>
        <p:spPr bwMode="auto">
          <a:xfrm rot="16200000">
            <a:off x="3563888" y="3429000"/>
            <a:ext cx="2088232" cy="2664296"/>
          </a:xfrm>
          <a:prstGeom prst="rect">
            <a:avLst/>
          </a:prstGeom>
          <a:noFill/>
        </p:spPr>
      </p:pic>
      <p:pic>
        <p:nvPicPr>
          <p:cNvPr id="18439" name="Picture 7" descr="C:\Users\Administrator\Desktop\06 蓄电池充电.jpg"/>
          <p:cNvPicPr>
            <a:picLocks noChangeAspect="1" noChangeArrowheads="1"/>
          </p:cNvPicPr>
          <p:nvPr/>
        </p:nvPicPr>
        <p:blipFill>
          <a:blip r:embed="rId7" cstate="print"/>
          <a:srcRect/>
          <a:stretch>
            <a:fillRect/>
          </a:stretch>
        </p:blipFill>
        <p:spPr bwMode="auto">
          <a:xfrm>
            <a:off x="6228184" y="3717032"/>
            <a:ext cx="2520000" cy="2088232"/>
          </a:xfrm>
          <a:prstGeom prst="rect">
            <a:avLst/>
          </a:prstGeom>
          <a:noFill/>
        </p:spPr>
      </p:pic>
      <p:sp>
        <p:nvSpPr>
          <p:cNvPr id="11" name="TextBox 10"/>
          <p:cNvSpPr txBox="1"/>
          <p:nvPr/>
        </p:nvSpPr>
        <p:spPr>
          <a:xfrm>
            <a:off x="323528" y="3212976"/>
            <a:ext cx="2736304" cy="276999"/>
          </a:xfrm>
          <a:prstGeom prst="rect">
            <a:avLst/>
          </a:prstGeom>
          <a:noFill/>
        </p:spPr>
        <p:txBody>
          <a:bodyPr wrap="square" rtlCol="0">
            <a:spAutoFit/>
          </a:bodyPr>
          <a:lstStyle/>
          <a:p>
            <a:pPr algn="ctr" fontAlgn="base"/>
            <a:r>
              <a:rPr lang="en-US" altLang="zh-CN" sz="1200" dirty="0"/>
              <a:t>Cell sorting</a:t>
            </a:r>
          </a:p>
        </p:txBody>
      </p:sp>
      <p:sp>
        <p:nvSpPr>
          <p:cNvPr id="12" name="TextBox 11"/>
          <p:cNvSpPr txBox="1"/>
          <p:nvPr/>
        </p:nvSpPr>
        <p:spPr>
          <a:xfrm>
            <a:off x="3275856" y="3212976"/>
            <a:ext cx="2664296" cy="276999"/>
          </a:xfrm>
          <a:prstGeom prst="rect">
            <a:avLst/>
          </a:prstGeom>
          <a:noFill/>
        </p:spPr>
        <p:txBody>
          <a:bodyPr wrap="square" rtlCol="0">
            <a:spAutoFit/>
          </a:bodyPr>
          <a:lstStyle/>
          <a:p>
            <a:pPr algn="ctr"/>
            <a:r>
              <a:rPr lang="en-US" altLang="zh-CN" sz="1200" dirty="0"/>
              <a:t>Automatic series welder</a:t>
            </a:r>
          </a:p>
        </p:txBody>
      </p:sp>
      <p:pic>
        <p:nvPicPr>
          <p:cNvPr id="1026" name="Picture 2"/>
          <p:cNvPicPr>
            <a:picLocks noChangeAspect="1" noChangeArrowheads="1"/>
          </p:cNvPicPr>
          <p:nvPr/>
        </p:nvPicPr>
        <p:blipFill>
          <a:blip r:embed="rId8" cstate="print"/>
          <a:srcRect/>
          <a:stretch>
            <a:fillRect/>
          </a:stretch>
        </p:blipFill>
        <p:spPr bwMode="auto">
          <a:xfrm>
            <a:off x="323528" y="3717032"/>
            <a:ext cx="2592288" cy="2088232"/>
          </a:xfrm>
          <a:prstGeom prst="rect">
            <a:avLst/>
          </a:prstGeom>
          <a:noFill/>
          <a:ln w="9525">
            <a:noFill/>
            <a:miter lim="800000"/>
            <a:headEnd/>
            <a:tailEnd/>
          </a:ln>
        </p:spPr>
      </p:pic>
      <p:sp>
        <p:nvSpPr>
          <p:cNvPr id="14" name="TextBox 13"/>
          <p:cNvSpPr txBox="1"/>
          <p:nvPr/>
        </p:nvSpPr>
        <p:spPr>
          <a:xfrm>
            <a:off x="179512" y="5877272"/>
            <a:ext cx="2808312" cy="276999"/>
          </a:xfrm>
          <a:prstGeom prst="rect">
            <a:avLst/>
          </a:prstGeom>
          <a:noFill/>
        </p:spPr>
        <p:txBody>
          <a:bodyPr wrap="square" rtlCol="0">
            <a:spAutoFit/>
          </a:bodyPr>
          <a:lstStyle/>
          <a:p>
            <a:pPr fontAlgn="base"/>
            <a:r>
              <a:rPr lang="en-US" altLang="zh-CN" sz="1200" dirty="0"/>
              <a:t>Fully automatic lamination of solar panels</a:t>
            </a:r>
          </a:p>
        </p:txBody>
      </p:sp>
      <p:sp>
        <p:nvSpPr>
          <p:cNvPr id="15" name="TextBox 14"/>
          <p:cNvSpPr txBox="1"/>
          <p:nvPr/>
        </p:nvSpPr>
        <p:spPr>
          <a:xfrm>
            <a:off x="6300192" y="3212976"/>
            <a:ext cx="2448272" cy="276999"/>
          </a:xfrm>
          <a:prstGeom prst="rect">
            <a:avLst/>
          </a:prstGeom>
          <a:noFill/>
        </p:spPr>
        <p:txBody>
          <a:bodyPr wrap="square" rtlCol="0">
            <a:spAutoFit/>
          </a:bodyPr>
          <a:lstStyle/>
          <a:p>
            <a:pPr algn="ctr"/>
            <a:r>
              <a:rPr lang="en-US" altLang="zh-CN" sz="1200" dirty="0"/>
              <a:t>Test before lamination</a:t>
            </a:r>
            <a:endParaRPr lang="zh-CN" altLang="en-US" sz="1200" dirty="0"/>
          </a:p>
        </p:txBody>
      </p:sp>
      <p:sp>
        <p:nvSpPr>
          <p:cNvPr id="16" name="TextBox 15"/>
          <p:cNvSpPr txBox="1"/>
          <p:nvPr/>
        </p:nvSpPr>
        <p:spPr>
          <a:xfrm>
            <a:off x="6588224" y="5949280"/>
            <a:ext cx="1944216" cy="276999"/>
          </a:xfrm>
          <a:prstGeom prst="rect">
            <a:avLst/>
          </a:prstGeom>
          <a:noFill/>
        </p:spPr>
        <p:txBody>
          <a:bodyPr wrap="square" rtlCol="0">
            <a:spAutoFit/>
          </a:bodyPr>
          <a:lstStyle/>
          <a:p>
            <a:pPr algn="ctr"/>
            <a:r>
              <a:rPr lang="en-US" altLang="zh-CN" sz="1200" dirty="0"/>
              <a:t>Battery charging</a:t>
            </a:r>
            <a:endParaRPr lang="zh-CN" altLang="en-US" sz="1200" dirty="0"/>
          </a:p>
        </p:txBody>
      </p:sp>
      <p:sp>
        <p:nvSpPr>
          <p:cNvPr id="17" name="TextBox 16"/>
          <p:cNvSpPr txBox="1"/>
          <p:nvPr/>
        </p:nvSpPr>
        <p:spPr>
          <a:xfrm>
            <a:off x="3275856" y="5949280"/>
            <a:ext cx="2736304" cy="276999"/>
          </a:xfrm>
          <a:prstGeom prst="rect">
            <a:avLst/>
          </a:prstGeom>
          <a:noFill/>
        </p:spPr>
        <p:txBody>
          <a:bodyPr wrap="square" rtlCol="0">
            <a:spAutoFit/>
          </a:bodyPr>
          <a:lstStyle/>
          <a:p>
            <a:pPr algn="ctr"/>
            <a:r>
              <a:rPr lang="en-US" altLang="zh-CN" sz="1200" dirty="0"/>
              <a:t>Solar street light assembly</a:t>
            </a:r>
            <a:endParaRPr lang="zh-CN" altLang="en-US" sz="1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p:cNvPicPr>
            <a:picLocks noChangeAspect="1" noChangeArrowheads="1"/>
          </p:cNvPicPr>
          <p:nvPr/>
        </p:nvPicPr>
        <p:blipFill>
          <a:blip r:embed="rId3" cstate="print"/>
          <a:srcRect/>
          <a:stretch>
            <a:fillRect/>
          </a:stretch>
        </p:blipFill>
        <p:spPr bwMode="auto">
          <a:xfrm>
            <a:off x="5940152" y="3140968"/>
            <a:ext cx="1619250" cy="1181100"/>
          </a:xfrm>
          <a:prstGeom prst="rect">
            <a:avLst/>
          </a:prstGeom>
          <a:noFill/>
          <a:ln w="9525">
            <a:noFill/>
            <a:miter lim="800000"/>
            <a:headEnd/>
            <a:tailEnd/>
          </a:ln>
        </p:spPr>
      </p:pic>
      <p:sp>
        <p:nvSpPr>
          <p:cNvPr id="16" name="箭头2"/>
          <p:cNvSpPr>
            <a:spLocks/>
          </p:cNvSpPr>
          <p:nvPr/>
        </p:nvSpPr>
        <p:spPr bwMode="gray">
          <a:xfrm rot="17817344">
            <a:off x="2037150" y="4099521"/>
            <a:ext cx="324863" cy="974403"/>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bg1">
              <a:lumMod val="65000"/>
            </a:schemeClr>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900">
              <a:solidFill>
                <a:sysClr val="windowText" lastClr="000000"/>
              </a:solidFill>
              <a:latin typeface="微软雅黑" panose="020B0503020204020204" pitchFamily="34" charset="-122"/>
              <a:ea typeface="微软雅黑" panose="020B0503020204020204" pitchFamily="34" charset="-122"/>
            </a:endParaRPr>
          </a:p>
        </p:txBody>
      </p:sp>
      <p:sp>
        <p:nvSpPr>
          <p:cNvPr id="15" name="箭头2"/>
          <p:cNvSpPr>
            <a:spLocks/>
          </p:cNvSpPr>
          <p:nvPr/>
        </p:nvSpPr>
        <p:spPr bwMode="gray">
          <a:xfrm rot="16200000">
            <a:off x="2016450" y="3320254"/>
            <a:ext cx="324863" cy="974403"/>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bg1">
              <a:lumMod val="65000"/>
            </a:schemeClr>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900">
              <a:solidFill>
                <a:sysClr val="windowText" lastClr="000000"/>
              </a:solidFill>
              <a:latin typeface="微软雅黑" panose="020B0503020204020204" pitchFamily="34" charset="-122"/>
              <a:ea typeface="微软雅黑" panose="020B0503020204020204" pitchFamily="34" charset="-122"/>
            </a:endParaRPr>
          </a:p>
        </p:txBody>
      </p:sp>
      <p:sp>
        <p:nvSpPr>
          <p:cNvPr id="27" name="箭头3"/>
          <p:cNvSpPr>
            <a:spLocks/>
          </p:cNvSpPr>
          <p:nvPr/>
        </p:nvSpPr>
        <p:spPr bwMode="gray">
          <a:xfrm flipV="1">
            <a:off x="1619672" y="4365104"/>
            <a:ext cx="819764" cy="1520708"/>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65000"/>
            </a:schemeClr>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900">
              <a:solidFill>
                <a:sysClr val="windowText" lastClr="000000"/>
              </a:solidFill>
              <a:latin typeface="微软雅黑" panose="020B0503020204020204" pitchFamily="34" charset="-122"/>
              <a:ea typeface="微软雅黑" panose="020B0503020204020204" pitchFamily="34" charset="-122"/>
            </a:endParaRPr>
          </a:p>
        </p:txBody>
      </p:sp>
      <p:sp>
        <p:nvSpPr>
          <p:cNvPr id="28" name="箭头2"/>
          <p:cNvSpPr>
            <a:spLocks/>
          </p:cNvSpPr>
          <p:nvPr/>
        </p:nvSpPr>
        <p:spPr bwMode="gray">
          <a:xfrm rot="15075590">
            <a:off x="1970799" y="2676082"/>
            <a:ext cx="324863" cy="974403"/>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bg1">
              <a:lumMod val="65000"/>
            </a:schemeClr>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900">
              <a:solidFill>
                <a:sysClr val="windowText" lastClr="000000"/>
              </a:solidFill>
              <a:latin typeface="微软雅黑" panose="020B0503020204020204" pitchFamily="34" charset="-122"/>
              <a:ea typeface="微软雅黑" panose="020B0503020204020204" pitchFamily="34" charset="-122"/>
            </a:endParaRPr>
          </a:p>
        </p:txBody>
      </p:sp>
      <p:sp>
        <p:nvSpPr>
          <p:cNvPr id="29" name="箭头1"/>
          <p:cNvSpPr>
            <a:spLocks/>
          </p:cNvSpPr>
          <p:nvPr/>
        </p:nvSpPr>
        <p:spPr bwMode="gray">
          <a:xfrm>
            <a:off x="1619672" y="1628800"/>
            <a:ext cx="819764" cy="1761588"/>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65000"/>
            </a:schemeClr>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900">
              <a:solidFill>
                <a:sysClr val="windowText" lastClr="000000"/>
              </a:solidFill>
              <a:latin typeface="微软雅黑" panose="020B0503020204020204" pitchFamily="34" charset="-122"/>
              <a:ea typeface="微软雅黑" panose="020B0503020204020204" pitchFamily="34" charset="-122"/>
            </a:endParaRPr>
          </a:p>
        </p:txBody>
      </p:sp>
      <p:sp>
        <p:nvSpPr>
          <p:cNvPr id="30" name="文本1"/>
          <p:cNvSpPr>
            <a:spLocks noChangeArrowheads="1"/>
          </p:cNvSpPr>
          <p:nvPr/>
        </p:nvSpPr>
        <p:spPr bwMode="gray">
          <a:xfrm>
            <a:off x="2843808" y="1556792"/>
            <a:ext cx="2808312" cy="504056"/>
          </a:xfrm>
          <a:prstGeom prst="roundRect">
            <a:avLst>
              <a:gd name="adj" fmla="val 11505"/>
            </a:avLst>
          </a:prstGeom>
          <a:noFill/>
          <a:ln w="15875" cap="flat" cmpd="sng" algn="ctr">
            <a:solidFill>
              <a:schemeClr val="tx1">
                <a:lumMod val="50000"/>
                <a:lumOff val="50000"/>
              </a:schemeClr>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endParaRPr lang="zh-CN" altLang="zh-CN" sz="1200" dirty="0">
              <a:solidFill>
                <a:schemeClr val="tx1">
                  <a:lumMod val="75000"/>
                  <a:lumOff val="25000"/>
                </a:schemeClr>
              </a:solidFill>
              <a:latin typeface="微软雅黑" pitchFamily="34" charset="-122"/>
              <a:ea typeface="微软雅黑" pitchFamily="34" charset="-122"/>
            </a:endParaRPr>
          </a:p>
        </p:txBody>
      </p:sp>
      <p:sp>
        <p:nvSpPr>
          <p:cNvPr id="32" name="文本2"/>
          <p:cNvSpPr>
            <a:spLocks noChangeArrowheads="1"/>
          </p:cNvSpPr>
          <p:nvPr/>
        </p:nvSpPr>
        <p:spPr bwMode="gray">
          <a:xfrm>
            <a:off x="2843808" y="2708920"/>
            <a:ext cx="2808312" cy="504056"/>
          </a:xfrm>
          <a:prstGeom prst="roundRect">
            <a:avLst>
              <a:gd name="adj" fmla="val 11505"/>
            </a:avLst>
          </a:prstGeom>
          <a:noFill/>
          <a:ln w="15875" cap="flat" cmpd="sng" algn="ctr">
            <a:solidFill>
              <a:schemeClr val="tx1">
                <a:lumMod val="50000"/>
                <a:lumOff val="50000"/>
              </a:schemeClr>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b="1" dirty="0">
                <a:effectLst>
                  <a:outerShdw blurRad="38100" dist="38100" dir="2700000" algn="tl">
                    <a:srgbClr val="000000">
                      <a:alpha val="43137"/>
                    </a:srgbClr>
                  </a:outerShdw>
                </a:effectLst>
              </a:rPr>
              <a:t>Solar Folding Bag</a:t>
            </a:r>
            <a:endParaRPr lang="zh-CN" altLang="en-US" b="1" dirty="0">
              <a:effectLst>
                <a:outerShdw blurRad="38100" dist="38100" dir="2700000" algn="tl">
                  <a:srgbClr val="000000">
                    <a:alpha val="43137"/>
                  </a:srgbClr>
                </a:outerShdw>
              </a:effectLst>
            </a:endParaRPr>
          </a:p>
        </p:txBody>
      </p:sp>
      <p:sp>
        <p:nvSpPr>
          <p:cNvPr id="34" name="文本3"/>
          <p:cNvSpPr>
            <a:spLocks noChangeArrowheads="1"/>
          </p:cNvSpPr>
          <p:nvPr/>
        </p:nvSpPr>
        <p:spPr bwMode="ltGray">
          <a:xfrm>
            <a:off x="2843808" y="3573016"/>
            <a:ext cx="2808312" cy="531810"/>
          </a:xfrm>
          <a:prstGeom prst="roundRect">
            <a:avLst>
              <a:gd name="adj" fmla="val 11505"/>
            </a:avLst>
          </a:prstGeom>
          <a:noFill/>
          <a:ln w="15875" cap="flat" cmpd="sng" algn="ctr">
            <a:solidFill>
              <a:schemeClr val="tx1">
                <a:lumMod val="50000"/>
                <a:lumOff val="50000"/>
              </a:schemeClr>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b="1" dirty="0">
                <a:effectLst>
                  <a:outerShdw blurRad="38100" dist="38100" dir="2700000" algn="tl">
                    <a:srgbClr val="000000">
                      <a:alpha val="43137"/>
                    </a:srgbClr>
                  </a:outerShdw>
                </a:effectLst>
              </a:rPr>
              <a:t>Solar Street Light</a:t>
            </a:r>
            <a:endParaRPr lang="zh-CN" altLang="en-US" b="1" dirty="0">
              <a:effectLst>
                <a:outerShdw blurRad="38100" dist="38100" dir="2700000" algn="tl">
                  <a:srgbClr val="000000">
                    <a:alpha val="43137"/>
                  </a:srgbClr>
                </a:outerShdw>
              </a:effectLst>
            </a:endParaRPr>
          </a:p>
        </p:txBody>
      </p:sp>
      <p:sp>
        <p:nvSpPr>
          <p:cNvPr id="36" name="Oval 19"/>
          <p:cNvSpPr>
            <a:spLocks noChangeArrowheads="1"/>
          </p:cNvSpPr>
          <p:nvPr/>
        </p:nvSpPr>
        <p:spPr bwMode="auto">
          <a:xfrm>
            <a:off x="323528" y="3212976"/>
            <a:ext cx="1682793" cy="1384297"/>
          </a:xfrm>
          <a:prstGeom prst="ellipse">
            <a:avLst/>
          </a:prstGeom>
          <a:solidFill>
            <a:schemeClr val="accent1"/>
          </a:solidFill>
          <a:ln w="63500">
            <a:solidFill>
              <a:schemeClr val="bg1"/>
            </a:solidFill>
            <a:round/>
            <a:headEnd/>
            <a:tailEnd/>
          </a:ln>
          <a:effectLst>
            <a:outerShdw blurRad="127000" dist="38100" dir="5400000" algn="ctr" rotWithShape="0">
              <a:prstClr val="black">
                <a:alpha val="40000"/>
              </a:prstClr>
            </a:outerShdw>
          </a:effectLst>
        </p:spPr>
        <p:txBody>
          <a:bodyPr lIns="62118" tIns="31058" rIns="62118" bIns="31058" anchor="ctr"/>
          <a:lstStyle/>
          <a:p>
            <a:pPr algn="ctr"/>
            <a:r>
              <a:rPr lang="en-US" altLang="zh-CN" sz="2000" b="1" dirty="0">
                <a:solidFill>
                  <a:schemeClr val="bg1"/>
                </a:solidFill>
              </a:rPr>
              <a:t>Product Category</a:t>
            </a:r>
            <a:endParaRPr lang="zh-CN" altLang="en-US" sz="2000" b="1" dirty="0">
              <a:solidFill>
                <a:schemeClr val="bg1"/>
              </a:solidFill>
            </a:endParaRPr>
          </a:p>
        </p:txBody>
      </p:sp>
      <p:sp>
        <p:nvSpPr>
          <p:cNvPr id="13" name="矩形 12"/>
          <p:cNvSpPr/>
          <p:nvPr/>
        </p:nvSpPr>
        <p:spPr>
          <a:xfrm>
            <a:off x="3491880" y="1628800"/>
            <a:ext cx="1239890" cy="369332"/>
          </a:xfrm>
          <a:prstGeom prst="rect">
            <a:avLst/>
          </a:prstGeom>
        </p:spPr>
        <p:txBody>
          <a:bodyPr wrap="none">
            <a:spAutoFit/>
          </a:bodyPr>
          <a:lstStyle/>
          <a:p>
            <a:pPr algn="ctr"/>
            <a:r>
              <a:rPr lang="en-US" altLang="zh-CN" b="1" dirty="0">
                <a:effectLst>
                  <a:outerShdw blurRad="38100" dist="38100" dir="2700000" algn="tl">
                    <a:srgbClr val="000000">
                      <a:alpha val="43137"/>
                    </a:srgbClr>
                  </a:outerShdw>
                </a:effectLst>
              </a:rPr>
              <a:t>PV Module</a:t>
            </a:r>
            <a:endParaRPr lang="zh-CN" altLang="en-US" b="1" dirty="0">
              <a:effectLst>
                <a:outerShdw blurRad="38100" dist="38100" dir="2700000" algn="tl">
                  <a:srgbClr val="000000">
                    <a:alpha val="43137"/>
                  </a:srgbClr>
                </a:outerShdw>
              </a:effectLst>
            </a:endParaRPr>
          </a:p>
        </p:txBody>
      </p:sp>
      <p:sp>
        <p:nvSpPr>
          <p:cNvPr id="17" name="文本3"/>
          <p:cNvSpPr>
            <a:spLocks noChangeArrowheads="1"/>
          </p:cNvSpPr>
          <p:nvPr/>
        </p:nvSpPr>
        <p:spPr bwMode="ltGray">
          <a:xfrm>
            <a:off x="2843808" y="4509120"/>
            <a:ext cx="2808312" cy="504056"/>
          </a:xfrm>
          <a:prstGeom prst="roundRect">
            <a:avLst>
              <a:gd name="adj" fmla="val 11505"/>
            </a:avLst>
          </a:prstGeom>
          <a:noFill/>
          <a:ln w="15875" cap="flat" cmpd="sng" algn="ctr">
            <a:solidFill>
              <a:schemeClr val="tx1">
                <a:lumMod val="50000"/>
                <a:lumOff val="50000"/>
              </a:schemeClr>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b="1" dirty="0">
                <a:effectLst>
                  <a:outerShdw blurRad="38100" dist="38100" dir="2700000" algn="tl">
                    <a:srgbClr val="000000">
                      <a:alpha val="43137"/>
                    </a:srgbClr>
                  </a:outerShdw>
                </a:effectLst>
              </a:rPr>
              <a:t>Energy Storage Battery</a:t>
            </a:r>
            <a:endParaRPr lang="zh-CN" altLang="en-US" b="1" dirty="0">
              <a:effectLst>
                <a:outerShdw blurRad="38100" dist="38100" dir="2700000" algn="tl">
                  <a:srgbClr val="000000">
                    <a:alpha val="43137"/>
                  </a:srgbClr>
                </a:outerShdw>
              </a:effectLst>
            </a:endParaRPr>
          </a:p>
        </p:txBody>
      </p:sp>
      <p:sp>
        <p:nvSpPr>
          <p:cNvPr id="18" name="文本3"/>
          <p:cNvSpPr>
            <a:spLocks noChangeArrowheads="1"/>
          </p:cNvSpPr>
          <p:nvPr/>
        </p:nvSpPr>
        <p:spPr bwMode="ltGray">
          <a:xfrm>
            <a:off x="2843808" y="5517232"/>
            <a:ext cx="2774220" cy="504056"/>
          </a:xfrm>
          <a:prstGeom prst="roundRect">
            <a:avLst>
              <a:gd name="adj" fmla="val 11505"/>
            </a:avLst>
          </a:prstGeom>
          <a:noFill/>
          <a:ln w="15875" cap="flat" cmpd="sng" algn="ctr">
            <a:solidFill>
              <a:schemeClr val="tx1">
                <a:lumMod val="50000"/>
                <a:lumOff val="50000"/>
              </a:schemeClr>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b="1" dirty="0">
                <a:effectLst>
                  <a:outerShdw blurRad="38100" dist="38100" dir="2700000" algn="tl">
                    <a:srgbClr val="000000">
                      <a:alpha val="43137"/>
                    </a:srgbClr>
                  </a:outerShdw>
                </a:effectLst>
              </a:rPr>
              <a:t>Off-Grid  Solar System</a:t>
            </a:r>
            <a:endParaRPr lang="zh-CN" altLang="en-US" b="1" dirty="0">
              <a:effectLst>
                <a:outerShdw blurRad="38100" dist="38100" dir="2700000" algn="tl">
                  <a:srgbClr val="000000">
                    <a:alpha val="43137"/>
                  </a:srgbClr>
                </a:outerShdw>
              </a:effectLst>
            </a:endParaRPr>
          </a:p>
        </p:txBody>
      </p:sp>
      <p:pic>
        <p:nvPicPr>
          <p:cNvPr id="38914" name="Picture 2"/>
          <p:cNvPicPr>
            <a:picLocks noChangeAspect="1" noChangeArrowheads="1"/>
          </p:cNvPicPr>
          <p:nvPr/>
        </p:nvPicPr>
        <p:blipFill>
          <a:blip r:embed="rId4" cstate="print"/>
          <a:srcRect/>
          <a:stretch>
            <a:fillRect/>
          </a:stretch>
        </p:blipFill>
        <p:spPr bwMode="auto">
          <a:xfrm>
            <a:off x="6012160" y="476672"/>
            <a:ext cx="1296144" cy="1920051"/>
          </a:xfrm>
          <a:prstGeom prst="rect">
            <a:avLst/>
          </a:prstGeom>
          <a:noFill/>
          <a:ln w="9525">
            <a:noFill/>
            <a:miter lim="800000"/>
            <a:headEnd/>
            <a:tailEnd/>
          </a:ln>
        </p:spPr>
      </p:pic>
      <p:pic>
        <p:nvPicPr>
          <p:cNvPr id="19" name="Picture 3" descr="C:\Users\Administrator\Desktop\黑色 6折 120W sunpower 04.jpg"/>
          <p:cNvPicPr>
            <a:picLocks noChangeAspect="1" noChangeArrowheads="1"/>
          </p:cNvPicPr>
          <p:nvPr/>
        </p:nvPicPr>
        <p:blipFill>
          <a:blip r:embed="rId5" cstate="print"/>
          <a:srcRect/>
          <a:stretch>
            <a:fillRect/>
          </a:stretch>
        </p:blipFill>
        <p:spPr bwMode="auto">
          <a:xfrm>
            <a:off x="6984060" y="1988840"/>
            <a:ext cx="2159940" cy="1439960"/>
          </a:xfrm>
          <a:prstGeom prst="rect">
            <a:avLst/>
          </a:prstGeom>
          <a:noFill/>
        </p:spPr>
      </p:pic>
      <p:pic>
        <p:nvPicPr>
          <p:cNvPr id="38916" name="Picture 4"/>
          <p:cNvPicPr>
            <a:picLocks noChangeAspect="1" noChangeArrowheads="1"/>
          </p:cNvPicPr>
          <p:nvPr/>
        </p:nvPicPr>
        <p:blipFill>
          <a:blip r:embed="rId6" cstate="print"/>
          <a:srcRect/>
          <a:stretch>
            <a:fillRect/>
          </a:stretch>
        </p:blipFill>
        <p:spPr bwMode="auto">
          <a:xfrm>
            <a:off x="6732240" y="4293096"/>
            <a:ext cx="1495425" cy="1200150"/>
          </a:xfrm>
          <a:prstGeom prst="rect">
            <a:avLst/>
          </a:prstGeom>
          <a:noFill/>
          <a:ln w="9525">
            <a:noFill/>
            <a:miter lim="800000"/>
            <a:headEnd/>
            <a:tailEnd/>
          </a:ln>
        </p:spPr>
      </p:pic>
      <p:sp>
        <p:nvSpPr>
          <p:cNvPr id="22" name="矩形 21"/>
          <p:cNvSpPr/>
          <p:nvPr/>
        </p:nvSpPr>
        <p:spPr>
          <a:xfrm>
            <a:off x="395536" y="188640"/>
            <a:ext cx="5400600" cy="646331"/>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altLang="zh-CN" sz="3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Product CATEGORY</a:t>
            </a:r>
            <a:endParaRPr lang="zh-CN" altLang="en-US" sz="3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3074" name="Picture 2"/>
          <p:cNvPicPr>
            <a:picLocks noChangeAspect="1" noChangeArrowheads="1"/>
          </p:cNvPicPr>
          <p:nvPr/>
        </p:nvPicPr>
        <p:blipFill>
          <a:blip r:embed="rId7" cstate="print"/>
          <a:srcRect/>
          <a:stretch>
            <a:fillRect/>
          </a:stretch>
        </p:blipFill>
        <p:spPr bwMode="auto">
          <a:xfrm>
            <a:off x="5868145" y="5373216"/>
            <a:ext cx="1318440" cy="1152128"/>
          </a:xfrm>
          <a:prstGeom prst="rect">
            <a:avLst/>
          </a:prstGeom>
          <a:noFill/>
          <a:ln w="9525">
            <a:noFill/>
            <a:miter lim="800000"/>
            <a:headEnd/>
            <a:tailEnd/>
          </a:ln>
        </p:spPr>
      </p:pic>
    </p:spTree>
    <p:extLst>
      <p:ext uri="{BB962C8B-B14F-4D97-AF65-F5344CB8AC3E}">
        <p14:creationId xmlns:p14="http://schemas.microsoft.com/office/powerpoint/2010/main" val="1800110444"/>
      </p:ext>
    </p:extLst>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left)">
                                      <p:cBhvr>
                                        <p:cTn id="13" dur="500"/>
                                        <p:tgtEl>
                                          <p:spTgt spid="29"/>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childTnLst>
                          </p:cTn>
                        </p:par>
                        <p:par>
                          <p:cTn id="46" fill="hold">
                            <p:stCondLst>
                              <p:cond delay="5000"/>
                            </p:stCondLst>
                            <p:childTnLst>
                              <p:par>
                                <p:cTn id="47" presetID="22" presetClass="entr" presetSubtype="8"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27" grpId="0" animBg="1"/>
      <p:bldP spid="28" grpId="0" animBg="1"/>
      <p:bldP spid="29" grpId="0" animBg="1"/>
      <p:bldP spid="30" grpId="0" animBg="1"/>
      <p:bldP spid="32" grpId="0" animBg="1"/>
      <p:bldP spid="34" grpId="0" animBg="1"/>
      <p:bldP spid="3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40"/>
          <p:cNvGrpSpPr>
            <a:grpSpLocks/>
          </p:cNvGrpSpPr>
          <p:nvPr/>
        </p:nvGrpSpPr>
        <p:grpSpPr bwMode="auto">
          <a:xfrm>
            <a:off x="467544" y="1268760"/>
            <a:ext cx="648072" cy="641517"/>
            <a:chOff x="0" y="0"/>
            <a:chExt cx="1155700" cy="1155698"/>
          </a:xfrm>
          <a:solidFill>
            <a:sysClr val="window" lastClr="FFFFFF">
              <a:lumMod val="65000"/>
            </a:sysClr>
          </a:solidFill>
        </p:grpSpPr>
        <p:sp>
          <p:nvSpPr>
            <p:cNvPr id="29" name="Oval 33"/>
            <p:cNvSpPr>
              <a:spLocks noChangeArrowheads="1"/>
            </p:cNvSpPr>
            <p:nvPr/>
          </p:nvSpPr>
          <p:spPr bwMode="auto">
            <a:xfrm>
              <a:off x="0" y="0"/>
              <a:ext cx="1155700" cy="1155698"/>
            </a:xfrm>
            <a:prstGeom prst="ellipse">
              <a:avLst/>
            </a:prstGeom>
            <a:solidFill>
              <a:srgbClr val="0070C0"/>
            </a:solidFill>
            <a:ln w="63500">
              <a:solidFill>
                <a:sysClr val="window" lastClr="FFFFFF"/>
              </a:solidFill>
              <a:round/>
              <a:headEnd/>
              <a:tailEnd/>
            </a:ln>
            <a:effectLst>
              <a:outerShdw blurRad="101600" dist="38100" dir="8100000" algn="tr" rotWithShape="0">
                <a:prstClr val="black">
                  <a:alpha val="40000"/>
                </a:prstClr>
              </a:outerShdw>
            </a:effec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itchFamily="34" charset="-122"/>
              </a:endParaRPr>
            </a:p>
          </p:txBody>
        </p:sp>
        <p:sp>
          <p:nvSpPr>
            <p:cNvPr id="30" name="Freeform 36"/>
            <p:cNvSpPr>
              <a:spLocks noEditPoints="1"/>
            </p:cNvSpPr>
            <p:nvPr/>
          </p:nvSpPr>
          <p:spPr bwMode="auto">
            <a:xfrm>
              <a:off x="261937" y="217487"/>
              <a:ext cx="712788" cy="701675"/>
            </a:xfrm>
            <a:custGeom>
              <a:avLst/>
              <a:gdLst>
                <a:gd name="T0" fmla="*/ 188097 w 792"/>
                <a:gd name="T1" fmla="*/ 307152 h 779"/>
                <a:gd name="T2" fmla="*/ 249296 w 792"/>
                <a:gd name="T3" fmla="*/ 200865 h 779"/>
                <a:gd name="T4" fmla="*/ 350994 w 792"/>
                <a:gd name="T5" fmla="*/ 290938 h 779"/>
                <a:gd name="T6" fmla="*/ 264596 w 792"/>
                <a:gd name="T7" fmla="*/ 182850 h 779"/>
                <a:gd name="T8" fmla="*/ 350994 w 792"/>
                <a:gd name="T9" fmla="*/ 290938 h 779"/>
                <a:gd name="T10" fmla="*/ 350994 w 792"/>
                <a:gd name="T11" fmla="*/ 290938 h 779"/>
                <a:gd name="T12" fmla="*/ 420293 w 792"/>
                <a:gd name="T13" fmla="*/ 174743 h 779"/>
                <a:gd name="T14" fmla="*/ 442793 w 792"/>
                <a:gd name="T15" fmla="*/ 163034 h 779"/>
                <a:gd name="T16" fmla="*/ 445493 w 792"/>
                <a:gd name="T17" fmla="*/ 182850 h 779"/>
                <a:gd name="T18" fmla="*/ 439193 w 792"/>
                <a:gd name="T19" fmla="*/ 215276 h 779"/>
                <a:gd name="T20" fmla="*/ 418493 w 792"/>
                <a:gd name="T21" fmla="*/ 207170 h 779"/>
                <a:gd name="T22" fmla="*/ 393293 w 792"/>
                <a:gd name="T23" fmla="*/ 185552 h 779"/>
                <a:gd name="T24" fmla="*/ 410393 w 792"/>
                <a:gd name="T25" fmla="*/ 172942 h 779"/>
                <a:gd name="T26" fmla="*/ 442793 w 792"/>
                <a:gd name="T27" fmla="*/ 163034 h 779"/>
                <a:gd name="T28" fmla="*/ 337494 w 792"/>
                <a:gd name="T29" fmla="*/ 308953 h 779"/>
                <a:gd name="T30" fmla="*/ 325795 w 792"/>
                <a:gd name="T31" fmla="*/ 440461 h 779"/>
                <a:gd name="T32" fmla="*/ 371694 w 792"/>
                <a:gd name="T33" fmla="*/ 320663 h 779"/>
                <a:gd name="T34" fmla="*/ 280795 w 792"/>
                <a:gd name="T35" fmla="*/ 268420 h 779"/>
                <a:gd name="T36" fmla="*/ 246596 w 792"/>
                <a:gd name="T37" fmla="*/ 280130 h 779"/>
                <a:gd name="T38" fmla="*/ 292495 w 792"/>
                <a:gd name="T39" fmla="*/ 440461 h 779"/>
                <a:gd name="T40" fmla="*/ 280795 w 792"/>
                <a:gd name="T41" fmla="*/ 268420 h 779"/>
                <a:gd name="T42" fmla="*/ 416693 w 792"/>
                <a:gd name="T43" fmla="*/ 240497 h 779"/>
                <a:gd name="T44" fmla="*/ 404993 w 792"/>
                <a:gd name="T45" fmla="*/ 440461 h 779"/>
                <a:gd name="T46" fmla="*/ 450892 w 792"/>
                <a:gd name="T47" fmla="*/ 253107 h 779"/>
                <a:gd name="T48" fmla="*/ 201597 w 792"/>
                <a:gd name="T49" fmla="*/ 351288 h 779"/>
                <a:gd name="T50" fmla="*/ 167397 w 792"/>
                <a:gd name="T51" fmla="*/ 362997 h 779"/>
                <a:gd name="T52" fmla="*/ 213296 w 792"/>
                <a:gd name="T53" fmla="*/ 440461 h 779"/>
                <a:gd name="T54" fmla="*/ 201597 w 792"/>
                <a:gd name="T55" fmla="*/ 351288 h 779"/>
                <a:gd name="T56" fmla="*/ 122398 w 792"/>
                <a:gd name="T57" fmla="*/ 440461 h 779"/>
                <a:gd name="T58" fmla="*/ 110698 w 792"/>
                <a:gd name="T59" fmla="*/ 170240 h 779"/>
                <a:gd name="T60" fmla="*/ 134098 w 792"/>
                <a:gd name="T61" fmla="*/ 170240 h 779"/>
                <a:gd name="T62" fmla="*/ 477892 w 792"/>
                <a:gd name="T63" fmla="*/ 417042 h 779"/>
                <a:gd name="T64" fmla="*/ 477892 w 792"/>
                <a:gd name="T65" fmla="*/ 440461 h 779"/>
                <a:gd name="T66" fmla="*/ 110698 w 792"/>
                <a:gd name="T67" fmla="*/ 428751 h 779"/>
                <a:gd name="T68" fmla="*/ 477892 w 792"/>
                <a:gd name="T69" fmla="*/ 417042 h 779"/>
                <a:gd name="T70" fmla="*/ 611990 w 792"/>
                <a:gd name="T71" fmla="*/ 701675 h 779"/>
                <a:gd name="T72" fmla="*/ 436493 w 792"/>
                <a:gd name="T73" fmla="*/ 566564 h 779"/>
                <a:gd name="T74" fmla="*/ 0 w 792"/>
                <a:gd name="T75" fmla="*/ 299045 h 779"/>
                <a:gd name="T76" fmla="*/ 599390 w 792"/>
                <a:gd name="T77" fmla="*/ 299045 h 779"/>
                <a:gd name="T78" fmla="*/ 677689 w 792"/>
                <a:gd name="T79" fmla="*/ 544947 h 779"/>
                <a:gd name="T80" fmla="*/ 300595 w 792"/>
                <a:gd name="T81" fmla="*/ 561160 h 779"/>
                <a:gd name="T82" fmla="*/ 561591 w 792"/>
                <a:gd name="T83" fmla="*/ 299045 h 779"/>
                <a:gd name="T84" fmla="*/ 38699 w 792"/>
                <a:gd name="T85" fmla="*/ 299045 h 7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92" h="779">
                  <a:moveTo>
                    <a:pt x="297" y="240"/>
                  </a:moveTo>
                  <a:lnTo>
                    <a:pt x="209" y="341"/>
                  </a:lnTo>
                  <a:lnTo>
                    <a:pt x="188" y="323"/>
                  </a:lnTo>
                  <a:lnTo>
                    <a:pt x="277" y="223"/>
                  </a:lnTo>
                  <a:lnTo>
                    <a:pt x="297" y="240"/>
                  </a:lnTo>
                  <a:close/>
                  <a:moveTo>
                    <a:pt x="390" y="323"/>
                  </a:moveTo>
                  <a:lnTo>
                    <a:pt x="276" y="224"/>
                  </a:lnTo>
                  <a:lnTo>
                    <a:pt x="294" y="203"/>
                  </a:lnTo>
                  <a:lnTo>
                    <a:pt x="408" y="303"/>
                  </a:lnTo>
                  <a:lnTo>
                    <a:pt x="390" y="323"/>
                  </a:lnTo>
                  <a:close/>
                  <a:moveTo>
                    <a:pt x="487" y="212"/>
                  </a:moveTo>
                  <a:lnTo>
                    <a:pt x="390" y="323"/>
                  </a:lnTo>
                  <a:lnTo>
                    <a:pt x="369" y="305"/>
                  </a:lnTo>
                  <a:lnTo>
                    <a:pt x="467" y="194"/>
                  </a:lnTo>
                  <a:lnTo>
                    <a:pt x="487" y="212"/>
                  </a:lnTo>
                  <a:close/>
                  <a:moveTo>
                    <a:pt x="492" y="181"/>
                  </a:moveTo>
                  <a:cubicBezTo>
                    <a:pt x="497" y="179"/>
                    <a:pt x="500" y="182"/>
                    <a:pt x="499" y="187"/>
                  </a:cubicBezTo>
                  <a:lnTo>
                    <a:pt x="495" y="203"/>
                  </a:lnTo>
                  <a:cubicBezTo>
                    <a:pt x="494" y="209"/>
                    <a:pt x="492" y="217"/>
                    <a:pt x="491" y="222"/>
                  </a:cubicBezTo>
                  <a:lnTo>
                    <a:pt x="488" y="239"/>
                  </a:lnTo>
                  <a:cubicBezTo>
                    <a:pt x="487" y="244"/>
                    <a:pt x="483" y="245"/>
                    <a:pt x="479" y="242"/>
                  </a:cubicBezTo>
                  <a:lnTo>
                    <a:pt x="465" y="230"/>
                  </a:lnTo>
                  <a:cubicBezTo>
                    <a:pt x="461" y="227"/>
                    <a:pt x="455" y="221"/>
                    <a:pt x="451" y="217"/>
                  </a:cubicBezTo>
                  <a:lnTo>
                    <a:pt x="437" y="206"/>
                  </a:lnTo>
                  <a:cubicBezTo>
                    <a:pt x="433" y="202"/>
                    <a:pt x="434" y="198"/>
                    <a:pt x="439" y="197"/>
                  </a:cubicBezTo>
                  <a:lnTo>
                    <a:pt x="456" y="192"/>
                  </a:lnTo>
                  <a:cubicBezTo>
                    <a:pt x="461" y="190"/>
                    <a:pt x="470" y="187"/>
                    <a:pt x="475" y="186"/>
                  </a:cubicBezTo>
                  <a:lnTo>
                    <a:pt x="492" y="181"/>
                  </a:lnTo>
                  <a:close/>
                  <a:moveTo>
                    <a:pt x="400" y="343"/>
                  </a:moveTo>
                  <a:lnTo>
                    <a:pt x="375" y="343"/>
                  </a:lnTo>
                  <a:cubicBezTo>
                    <a:pt x="368" y="343"/>
                    <a:pt x="362" y="349"/>
                    <a:pt x="362" y="356"/>
                  </a:cubicBezTo>
                  <a:lnTo>
                    <a:pt x="362" y="489"/>
                  </a:lnTo>
                  <a:lnTo>
                    <a:pt x="413" y="489"/>
                  </a:lnTo>
                  <a:lnTo>
                    <a:pt x="413" y="356"/>
                  </a:lnTo>
                  <a:cubicBezTo>
                    <a:pt x="413" y="349"/>
                    <a:pt x="407" y="343"/>
                    <a:pt x="400" y="343"/>
                  </a:cubicBezTo>
                  <a:close/>
                  <a:moveTo>
                    <a:pt x="312" y="298"/>
                  </a:moveTo>
                  <a:lnTo>
                    <a:pt x="287" y="298"/>
                  </a:lnTo>
                  <a:cubicBezTo>
                    <a:pt x="280" y="298"/>
                    <a:pt x="274" y="304"/>
                    <a:pt x="274" y="311"/>
                  </a:cubicBezTo>
                  <a:lnTo>
                    <a:pt x="274" y="489"/>
                  </a:lnTo>
                  <a:lnTo>
                    <a:pt x="325" y="489"/>
                  </a:lnTo>
                  <a:lnTo>
                    <a:pt x="325" y="311"/>
                  </a:lnTo>
                  <a:cubicBezTo>
                    <a:pt x="325" y="304"/>
                    <a:pt x="319" y="298"/>
                    <a:pt x="312" y="298"/>
                  </a:cubicBezTo>
                  <a:close/>
                  <a:moveTo>
                    <a:pt x="488" y="267"/>
                  </a:moveTo>
                  <a:lnTo>
                    <a:pt x="463" y="267"/>
                  </a:lnTo>
                  <a:cubicBezTo>
                    <a:pt x="456" y="267"/>
                    <a:pt x="450" y="273"/>
                    <a:pt x="450" y="281"/>
                  </a:cubicBezTo>
                  <a:lnTo>
                    <a:pt x="450" y="489"/>
                  </a:lnTo>
                  <a:lnTo>
                    <a:pt x="501" y="489"/>
                  </a:lnTo>
                  <a:lnTo>
                    <a:pt x="501" y="281"/>
                  </a:lnTo>
                  <a:cubicBezTo>
                    <a:pt x="501" y="273"/>
                    <a:pt x="495" y="267"/>
                    <a:pt x="488" y="267"/>
                  </a:cubicBezTo>
                  <a:close/>
                  <a:moveTo>
                    <a:pt x="224" y="390"/>
                  </a:moveTo>
                  <a:lnTo>
                    <a:pt x="200" y="390"/>
                  </a:lnTo>
                  <a:cubicBezTo>
                    <a:pt x="192" y="390"/>
                    <a:pt x="186" y="396"/>
                    <a:pt x="186" y="403"/>
                  </a:cubicBezTo>
                  <a:lnTo>
                    <a:pt x="186" y="489"/>
                  </a:lnTo>
                  <a:lnTo>
                    <a:pt x="237" y="489"/>
                  </a:lnTo>
                  <a:lnTo>
                    <a:pt x="237" y="403"/>
                  </a:lnTo>
                  <a:cubicBezTo>
                    <a:pt x="237" y="396"/>
                    <a:pt x="231" y="390"/>
                    <a:pt x="224" y="390"/>
                  </a:cubicBezTo>
                  <a:close/>
                  <a:moveTo>
                    <a:pt x="149" y="476"/>
                  </a:moveTo>
                  <a:cubicBezTo>
                    <a:pt x="149" y="483"/>
                    <a:pt x="144" y="489"/>
                    <a:pt x="136" y="489"/>
                  </a:cubicBezTo>
                  <a:cubicBezTo>
                    <a:pt x="129" y="489"/>
                    <a:pt x="123" y="483"/>
                    <a:pt x="123" y="476"/>
                  </a:cubicBezTo>
                  <a:lnTo>
                    <a:pt x="123" y="189"/>
                  </a:lnTo>
                  <a:cubicBezTo>
                    <a:pt x="123" y="182"/>
                    <a:pt x="129" y="176"/>
                    <a:pt x="136" y="176"/>
                  </a:cubicBezTo>
                  <a:cubicBezTo>
                    <a:pt x="143" y="176"/>
                    <a:pt x="149" y="182"/>
                    <a:pt x="149" y="189"/>
                  </a:cubicBezTo>
                  <a:lnTo>
                    <a:pt x="149" y="476"/>
                  </a:lnTo>
                  <a:close/>
                  <a:moveTo>
                    <a:pt x="531" y="463"/>
                  </a:moveTo>
                  <a:cubicBezTo>
                    <a:pt x="538" y="463"/>
                    <a:pt x="544" y="469"/>
                    <a:pt x="544" y="476"/>
                  </a:cubicBezTo>
                  <a:cubicBezTo>
                    <a:pt x="544" y="483"/>
                    <a:pt x="538" y="489"/>
                    <a:pt x="531" y="489"/>
                  </a:cubicBezTo>
                  <a:lnTo>
                    <a:pt x="136" y="489"/>
                  </a:lnTo>
                  <a:cubicBezTo>
                    <a:pt x="129" y="489"/>
                    <a:pt x="123" y="483"/>
                    <a:pt x="123" y="476"/>
                  </a:cubicBezTo>
                  <a:cubicBezTo>
                    <a:pt x="123" y="469"/>
                    <a:pt x="129" y="463"/>
                    <a:pt x="136" y="463"/>
                  </a:cubicBezTo>
                  <a:lnTo>
                    <a:pt x="531" y="463"/>
                  </a:lnTo>
                  <a:close/>
                  <a:moveTo>
                    <a:pt x="753" y="750"/>
                  </a:moveTo>
                  <a:cubicBezTo>
                    <a:pt x="732" y="770"/>
                    <a:pt x="706" y="779"/>
                    <a:pt x="680" y="779"/>
                  </a:cubicBezTo>
                  <a:cubicBezTo>
                    <a:pt x="654" y="779"/>
                    <a:pt x="628" y="770"/>
                    <a:pt x="608" y="750"/>
                  </a:cubicBezTo>
                  <a:lnTo>
                    <a:pt x="485" y="629"/>
                  </a:lnTo>
                  <a:cubicBezTo>
                    <a:pt x="440" y="653"/>
                    <a:pt x="388" y="666"/>
                    <a:pt x="334" y="666"/>
                  </a:cubicBezTo>
                  <a:cubicBezTo>
                    <a:pt x="149" y="666"/>
                    <a:pt x="0" y="517"/>
                    <a:pt x="0" y="332"/>
                  </a:cubicBezTo>
                  <a:cubicBezTo>
                    <a:pt x="0" y="149"/>
                    <a:pt x="149" y="0"/>
                    <a:pt x="334" y="0"/>
                  </a:cubicBezTo>
                  <a:cubicBezTo>
                    <a:pt x="517" y="0"/>
                    <a:pt x="666" y="149"/>
                    <a:pt x="666" y="332"/>
                  </a:cubicBezTo>
                  <a:cubicBezTo>
                    <a:pt x="666" y="387"/>
                    <a:pt x="653" y="439"/>
                    <a:pt x="630" y="484"/>
                  </a:cubicBezTo>
                  <a:lnTo>
                    <a:pt x="753" y="605"/>
                  </a:lnTo>
                  <a:cubicBezTo>
                    <a:pt x="792" y="645"/>
                    <a:pt x="792" y="709"/>
                    <a:pt x="753" y="750"/>
                  </a:cubicBezTo>
                  <a:close/>
                  <a:moveTo>
                    <a:pt x="334" y="623"/>
                  </a:moveTo>
                  <a:lnTo>
                    <a:pt x="334" y="623"/>
                  </a:lnTo>
                  <a:cubicBezTo>
                    <a:pt x="494" y="623"/>
                    <a:pt x="624" y="493"/>
                    <a:pt x="624" y="332"/>
                  </a:cubicBezTo>
                  <a:cubicBezTo>
                    <a:pt x="624" y="172"/>
                    <a:pt x="494" y="42"/>
                    <a:pt x="334" y="42"/>
                  </a:cubicBezTo>
                  <a:cubicBezTo>
                    <a:pt x="173" y="42"/>
                    <a:pt x="43" y="172"/>
                    <a:pt x="43" y="332"/>
                  </a:cubicBezTo>
                  <a:cubicBezTo>
                    <a:pt x="43" y="493"/>
                    <a:pt x="173" y="623"/>
                    <a:pt x="334" y="623"/>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grpSp>
      <p:sp>
        <p:nvSpPr>
          <p:cNvPr id="31" name="TextBox 30"/>
          <p:cNvSpPr txBox="1"/>
          <p:nvPr/>
        </p:nvSpPr>
        <p:spPr>
          <a:xfrm>
            <a:off x="1259632" y="1340768"/>
            <a:ext cx="3096344" cy="923330"/>
          </a:xfrm>
          <a:prstGeom prst="rect">
            <a:avLst/>
          </a:prstGeom>
          <a:noFill/>
        </p:spPr>
        <p:txBody>
          <a:bodyPr wrap="square" rtlCol="0">
            <a:spAutoFit/>
          </a:bodyPr>
          <a:lstStyle/>
          <a:p>
            <a:r>
              <a:rPr lang="en-US" altLang="zh-CN" b="1" dirty="0"/>
              <a:t>Maximum Limited Space </a:t>
            </a:r>
          </a:p>
          <a:p>
            <a:r>
              <a:rPr lang="en-US" altLang="zh-CN" dirty="0"/>
              <a:t>72-cell module power output up to 400W.</a:t>
            </a:r>
            <a:endParaRPr lang="zh-CN" altLang="en-US" dirty="0"/>
          </a:p>
        </p:txBody>
      </p:sp>
      <p:sp>
        <p:nvSpPr>
          <p:cNvPr id="32" name="TextBox 31"/>
          <p:cNvSpPr txBox="1"/>
          <p:nvPr/>
        </p:nvSpPr>
        <p:spPr>
          <a:xfrm>
            <a:off x="1259632" y="2924944"/>
            <a:ext cx="3096344" cy="1200329"/>
          </a:xfrm>
          <a:prstGeom prst="rect">
            <a:avLst/>
          </a:prstGeom>
          <a:noFill/>
        </p:spPr>
        <p:txBody>
          <a:bodyPr wrap="square" rtlCol="0">
            <a:spAutoFit/>
          </a:bodyPr>
          <a:lstStyle/>
          <a:p>
            <a:r>
              <a:rPr lang="en-US" altLang="zh-CN" b="1" dirty="0"/>
              <a:t>High Efficiency </a:t>
            </a:r>
          </a:p>
          <a:p>
            <a:r>
              <a:rPr lang="en-US" altLang="zh-CN" dirty="0"/>
              <a:t>High module conversion efficiency, through innovative manufacturing technology. </a:t>
            </a:r>
            <a:endParaRPr lang="zh-CN" altLang="en-US" dirty="0"/>
          </a:p>
        </p:txBody>
      </p:sp>
      <p:sp>
        <p:nvSpPr>
          <p:cNvPr id="33" name="TextBox 32"/>
          <p:cNvSpPr txBox="1"/>
          <p:nvPr/>
        </p:nvSpPr>
        <p:spPr>
          <a:xfrm>
            <a:off x="1259632" y="4725144"/>
            <a:ext cx="3240360" cy="1200329"/>
          </a:xfrm>
          <a:prstGeom prst="rect">
            <a:avLst/>
          </a:prstGeom>
          <a:noFill/>
        </p:spPr>
        <p:txBody>
          <a:bodyPr wrap="square" rtlCol="0">
            <a:spAutoFit/>
          </a:bodyPr>
          <a:lstStyle/>
          <a:p>
            <a:r>
              <a:rPr lang="en-US" altLang="zh-CN" b="1" dirty="0"/>
              <a:t>Severe Weather Resilience</a:t>
            </a:r>
          </a:p>
          <a:p>
            <a:r>
              <a:rPr lang="en-US" altLang="zh-CN" dirty="0"/>
              <a:t>Certified to withstand: wind load(2400 Pascal) and snow load(5400 Pascal).</a:t>
            </a:r>
            <a:endParaRPr lang="zh-CN" altLang="en-US" dirty="0"/>
          </a:p>
        </p:txBody>
      </p:sp>
      <p:sp>
        <p:nvSpPr>
          <p:cNvPr id="34" name="TextBox 33"/>
          <p:cNvSpPr txBox="1"/>
          <p:nvPr/>
        </p:nvSpPr>
        <p:spPr>
          <a:xfrm>
            <a:off x="5796136" y="2852936"/>
            <a:ext cx="2736304" cy="1477328"/>
          </a:xfrm>
          <a:prstGeom prst="rect">
            <a:avLst/>
          </a:prstGeom>
          <a:noFill/>
        </p:spPr>
        <p:txBody>
          <a:bodyPr wrap="square" rtlCol="0">
            <a:spAutoFit/>
          </a:bodyPr>
          <a:lstStyle/>
          <a:p>
            <a:r>
              <a:rPr lang="en-US" altLang="zh-CN" b="1" dirty="0"/>
              <a:t>Low-light Performance</a:t>
            </a:r>
          </a:p>
          <a:p>
            <a:r>
              <a:rPr lang="en-US" altLang="zh-CN" dirty="0"/>
              <a:t>Advanced glass and solar cell surface texturing allow for excellent performance in low-light environment.</a:t>
            </a:r>
            <a:endParaRPr lang="zh-CN" altLang="en-US" dirty="0"/>
          </a:p>
        </p:txBody>
      </p:sp>
      <p:sp>
        <p:nvSpPr>
          <p:cNvPr id="35" name="TextBox 34"/>
          <p:cNvSpPr txBox="1"/>
          <p:nvPr/>
        </p:nvSpPr>
        <p:spPr>
          <a:xfrm>
            <a:off x="5687616" y="1340768"/>
            <a:ext cx="3456384" cy="1477328"/>
          </a:xfrm>
          <a:prstGeom prst="rect">
            <a:avLst/>
          </a:prstGeom>
          <a:noFill/>
        </p:spPr>
        <p:txBody>
          <a:bodyPr wrap="square" rtlCol="0">
            <a:spAutoFit/>
          </a:bodyPr>
          <a:lstStyle/>
          <a:p>
            <a:r>
              <a:rPr lang="en-US" altLang="zh-CN" b="1" dirty="0"/>
              <a:t>Maximum Energy Harvest</a:t>
            </a:r>
          </a:p>
          <a:p>
            <a:r>
              <a:rPr lang="en-US" altLang="zh-CN" dirty="0"/>
              <a:t>Impedance matching technology eliminates   mismatch loses, more power from each module bin.</a:t>
            </a:r>
          </a:p>
          <a:p>
            <a:endParaRPr lang="zh-CN" altLang="en-US" dirty="0"/>
          </a:p>
        </p:txBody>
      </p:sp>
      <p:sp>
        <p:nvSpPr>
          <p:cNvPr id="36" name="TextBox 35"/>
          <p:cNvSpPr txBox="1"/>
          <p:nvPr/>
        </p:nvSpPr>
        <p:spPr>
          <a:xfrm>
            <a:off x="5868144" y="4725144"/>
            <a:ext cx="2736304" cy="1754326"/>
          </a:xfrm>
          <a:prstGeom prst="rect">
            <a:avLst/>
          </a:prstGeom>
          <a:noFill/>
        </p:spPr>
        <p:txBody>
          <a:bodyPr wrap="square" rtlCol="0">
            <a:spAutoFit/>
          </a:bodyPr>
          <a:lstStyle/>
          <a:p>
            <a:r>
              <a:rPr lang="en-US" altLang="zh-CN" b="1" dirty="0"/>
              <a:t>Higher quality assurance</a:t>
            </a:r>
          </a:p>
          <a:p>
            <a:r>
              <a:rPr lang="en-US" altLang="zh-CN" dirty="0"/>
              <a:t>100% EL test before and after lamination, and finished products EL test, providing higher quality assurance.</a:t>
            </a:r>
            <a:endParaRPr lang="zh-CN" altLang="en-US" dirty="0"/>
          </a:p>
        </p:txBody>
      </p:sp>
      <p:grpSp>
        <p:nvGrpSpPr>
          <p:cNvPr id="40" name="组合 37"/>
          <p:cNvGrpSpPr>
            <a:grpSpLocks/>
          </p:cNvGrpSpPr>
          <p:nvPr/>
        </p:nvGrpSpPr>
        <p:grpSpPr bwMode="auto">
          <a:xfrm>
            <a:off x="395536" y="2780928"/>
            <a:ext cx="648071" cy="648071"/>
            <a:chOff x="0" y="0"/>
            <a:chExt cx="1154113" cy="1155698"/>
          </a:xfrm>
          <a:solidFill>
            <a:sysClr val="window" lastClr="FFFFFF">
              <a:lumMod val="65000"/>
            </a:sysClr>
          </a:solidFill>
        </p:grpSpPr>
        <p:sp>
          <p:nvSpPr>
            <p:cNvPr id="41" name="Oval 31"/>
            <p:cNvSpPr>
              <a:spLocks noChangeArrowheads="1"/>
            </p:cNvSpPr>
            <p:nvPr/>
          </p:nvSpPr>
          <p:spPr bwMode="auto">
            <a:xfrm>
              <a:off x="0" y="0"/>
              <a:ext cx="1154113" cy="1155699"/>
            </a:xfrm>
            <a:prstGeom prst="ellipse">
              <a:avLst/>
            </a:prstGeom>
            <a:solidFill>
              <a:srgbClr val="0070C0"/>
            </a:solidFill>
            <a:ln w="63500">
              <a:solidFill>
                <a:sysClr val="window" lastClr="FFFFFF"/>
              </a:solidFill>
              <a:round/>
              <a:headEnd/>
              <a:tailEnd/>
            </a:ln>
            <a:effectLst>
              <a:outerShdw blurRad="101600" dist="38100" dir="8100000" algn="tr" rotWithShape="0">
                <a:prstClr val="black">
                  <a:alpha val="40000"/>
                </a:prstClr>
              </a:outerShdw>
            </a:effec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itchFamily="34" charset="-122"/>
              </a:endParaRPr>
            </a:p>
          </p:txBody>
        </p:sp>
        <p:sp>
          <p:nvSpPr>
            <p:cNvPr id="42" name="Freeform 35"/>
            <p:cNvSpPr>
              <a:spLocks noEditPoints="1"/>
            </p:cNvSpPr>
            <p:nvPr/>
          </p:nvSpPr>
          <p:spPr bwMode="auto">
            <a:xfrm>
              <a:off x="269875" y="169862"/>
              <a:ext cx="563563" cy="766762"/>
            </a:xfrm>
            <a:custGeom>
              <a:avLst/>
              <a:gdLst>
                <a:gd name="T0" fmla="*/ 73939 w 625"/>
                <a:gd name="T1" fmla="*/ 124194 h 852"/>
                <a:gd name="T2" fmla="*/ 62217 w 625"/>
                <a:gd name="T3" fmla="*/ 766762 h 852"/>
                <a:gd name="T4" fmla="*/ 563563 w 625"/>
                <a:gd name="T5" fmla="*/ 188091 h 852"/>
                <a:gd name="T6" fmla="*/ 520281 w 625"/>
                <a:gd name="T7" fmla="*/ 201590 h 852"/>
                <a:gd name="T8" fmla="*/ 64021 w 625"/>
                <a:gd name="T9" fmla="*/ 722664 h 852"/>
                <a:gd name="T10" fmla="*/ 243459 w 625"/>
                <a:gd name="T11" fmla="*/ 81896 h 852"/>
                <a:gd name="T12" fmla="*/ 320104 w 625"/>
                <a:gd name="T13" fmla="*/ 81896 h 852"/>
                <a:gd name="T14" fmla="*/ 280429 w 625"/>
                <a:gd name="T15" fmla="*/ 122394 h 852"/>
                <a:gd name="T16" fmla="*/ 196571 w 625"/>
                <a:gd name="T17" fmla="*/ 83696 h 852"/>
                <a:gd name="T18" fmla="*/ 103696 w 625"/>
                <a:gd name="T19" fmla="*/ 194390 h 852"/>
                <a:gd name="T20" fmla="*/ 459867 w 625"/>
                <a:gd name="T21" fmla="*/ 194390 h 852"/>
                <a:gd name="T22" fmla="*/ 366992 w 625"/>
                <a:gd name="T23" fmla="*/ 83696 h 852"/>
                <a:gd name="T24" fmla="*/ 196571 w 625"/>
                <a:gd name="T25" fmla="*/ 83696 h 852"/>
                <a:gd name="T26" fmla="*/ 199276 w 625"/>
                <a:gd name="T27" fmla="*/ 582271 h 852"/>
                <a:gd name="T28" fmla="*/ 136157 w 625"/>
                <a:gd name="T29" fmla="*/ 600270 h 852"/>
                <a:gd name="T30" fmla="*/ 122631 w 625"/>
                <a:gd name="T31" fmla="*/ 613770 h 852"/>
                <a:gd name="T32" fmla="*/ 199276 w 625"/>
                <a:gd name="T33" fmla="*/ 619169 h 852"/>
                <a:gd name="T34" fmla="*/ 119025 w 625"/>
                <a:gd name="T35" fmla="*/ 658767 h 852"/>
                <a:gd name="T36" fmla="*/ 218212 w 625"/>
                <a:gd name="T37" fmla="*/ 610170 h 852"/>
                <a:gd name="T38" fmla="*/ 218212 w 625"/>
                <a:gd name="T39" fmla="*/ 578671 h 852"/>
                <a:gd name="T40" fmla="*/ 99187 w 625"/>
                <a:gd name="T41" fmla="*/ 584971 h 852"/>
                <a:gd name="T42" fmla="*/ 192964 w 625"/>
                <a:gd name="T43" fmla="*/ 683966 h 852"/>
                <a:gd name="T44" fmla="*/ 192964 w 625"/>
                <a:gd name="T45" fmla="*/ 301485 h 852"/>
                <a:gd name="T46" fmla="*/ 136157 w 625"/>
                <a:gd name="T47" fmla="*/ 318584 h 852"/>
                <a:gd name="T48" fmla="*/ 155994 w 625"/>
                <a:gd name="T49" fmla="*/ 368982 h 852"/>
                <a:gd name="T50" fmla="*/ 119025 w 625"/>
                <a:gd name="T51" fmla="*/ 382481 h 852"/>
                <a:gd name="T52" fmla="*/ 192964 w 625"/>
                <a:gd name="T53" fmla="*/ 281686 h 852"/>
                <a:gd name="T54" fmla="*/ 99187 w 625"/>
                <a:gd name="T55" fmla="*/ 380681 h 852"/>
                <a:gd name="T56" fmla="*/ 217310 w 625"/>
                <a:gd name="T57" fmla="*/ 323084 h 852"/>
                <a:gd name="T58" fmla="*/ 216408 w 625"/>
                <a:gd name="T59" fmla="*/ 296985 h 852"/>
                <a:gd name="T60" fmla="*/ 199276 w 625"/>
                <a:gd name="T61" fmla="*/ 452678 h 852"/>
                <a:gd name="T62" fmla="*/ 122631 w 625"/>
                <a:gd name="T63" fmla="*/ 471577 h 852"/>
                <a:gd name="T64" fmla="*/ 199276 w 625"/>
                <a:gd name="T65" fmla="*/ 522874 h 852"/>
                <a:gd name="T66" fmla="*/ 218212 w 625"/>
                <a:gd name="T67" fmla="*/ 438278 h 852"/>
                <a:gd name="T68" fmla="*/ 99187 w 625"/>
                <a:gd name="T69" fmla="*/ 442778 h 852"/>
                <a:gd name="T70" fmla="*/ 199276 w 625"/>
                <a:gd name="T71" fmla="*/ 541773 h 852"/>
                <a:gd name="T72" fmla="*/ 260592 w 625"/>
                <a:gd name="T73" fmla="*/ 418479 h 852"/>
                <a:gd name="T74" fmla="*/ 294856 w 625"/>
                <a:gd name="T75" fmla="*/ 650668 h 852"/>
                <a:gd name="T76" fmla="*/ 452654 w 625"/>
                <a:gd name="T77" fmla="*/ 602070 h 852"/>
                <a:gd name="T78" fmla="*/ 288544 w 625"/>
                <a:gd name="T79" fmla="*/ 644368 h 852"/>
                <a:gd name="T80" fmla="*/ 452654 w 625"/>
                <a:gd name="T81" fmla="*/ 456277 h 852"/>
                <a:gd name="T82" fmla="*/ 288544 w 625"/>
                <a:gd name="T83" fmla="*/ 368982 h 852"/>
                <a:gd name="T84" fmla="*/ 288544 w 625"/>
                <a:gd name="T85" fmla="*/ 316784 h 8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25" h="852">
                  <a:moveTo>
                    <a:pt x="48" y="224"/>
                  </a:moveTo>
                  <a:cubicBezTo>
                    <a:pt x="48" y="200"/>
                    <a:pt x="59" y="188"/>
                    <a:pt x="82" y="188"/>
                  </a:cubicBezTo>
                  <a:lnTo>
                    <a:pt x="82" y="138"/>
                  </a:lnTo>
                  <a:cubicBezTo>
                    <a:pt x="39" y="139"/>
                    <a:pt x="0" y="167"/>
                    <a:pt x="0" y="209"/>
                  </a:cubicBezTo>
                  <a:lnTo>
                    <a:pt x="0" y="783"/>
                  </a:lnTo>
                  <a:cubicBezTo>
                    <a:pt x="0" y="818"/>
                    <a:pt x="34" y="852"/>
                    <a:pt x="69" y="852"/>
                  </a:cubicBezTo>
                  <a:lnTo>
                    <a:pt x="556" y="852"/>
                  </a:lnTo>
                  <a:cubicBezTo>
                    <a:pt x="591" y="852"/>
                    <a:pt x="625" y="818"/>
                    <a:pt x="625" y="783"/>
                  </a:cubicBezTo>
                  <a:lnTo>
                    <a:pt x="625" y="209"/>
                  </a:lnTo>
                  <a:cubicBezTo>
                    <a:pt x="625" y="167"/>
                    <a:pt x="586" y="139"/>
                    <a:pt x="543" y="138"/>
                  </a:cubicBezTo>
                  <a:lnTo>
                    <a:pt x="543" y="188"/>
                  </a:lnTo>
                  <a:cubicBezTo>
                    <a:pt x="566" y="188"/>
                    <a:pt x="577" y="200"/>
                    <a:pt x="577" y="224"/>
                  </a:cubicBezTo>
                  <a:lnTo>
                    <a:pt x="577" y="768"/>
                  </a:lnTo>
                  <a:cubicBezTo>
                    <a:pt x="577" y="785"/>
                    <a:pt x="570" y="803"/>
                    <a:pt x="554" y="803"/>
                  </a:cubicBezTo>
                  <a:lnTo>
                    <a:pt x="71" y="803"/>
                  </a:lnTo>
                  <a:cubicBezTo>
                    <a:pt x="53" y="803"/>
                    <a:pt x="48" y="783"/>
                    <a:pt x="48" y="764"/>
                  </a:cubicBezTo>
                  <a:lnTo>
                    <a:pt x="48" y="224"/>
                  </a:lnTo>
                  <a:close/>
                  <a:moveTo>
                    <a:pt x="270" y="91"/>
                  </a:moveTo>
                  <a:cubicBezTo>
                    <a:pt x="270" y="71"/>
                    <a:pt x="289" y="52"/>
                    <a:pt x="309" y="52"/>
                  </a:cubicBezTo>
                  <a:lnTo>
                    <a:pt x="316" y="52"/>
                  </a:lnTo>
                  <a:cubicBezTo>
                    <a:pt x="336" y="52"/>
                    <a:pt x="355" y="71"/>
                    <a:pt x="355" y="91"/>
                  </a:cubicBezTo>
                  <a:lnTo>
                    <a:pt x="355" y="95"/>
                  </a:lnTo>
                  <a:cubicBezTo>
                    <a:pt x="355" y="117"/>
                    <a:pt x="336" y="136"/>
                    <a:pt x="314" y="136"/>
                  </a:cubicBezTo>
                  <a:lnTo>
                    <a:pt x="311" y="136"/>
                  </a:lnTo>
                  <a:cubicBezTo>
                    <a:pt x="289" y="136"/>
                    <a:pt x="270" y="117"/>
                    <a:pt x="270" y="95"/>
                  </a:cubicBezTo>
                  <a:lnTo>
                    <a:pt x="270" y="91"/>
                  </a:lnTo>
                  <a:close/>
                  <a:moveTo>
                    <a:pt x="218" y="93"/>
                  </a:moveTo>
                  <a:lnTo>
                    <a:pt x="149" y="93"/>
                  </a:lnTo>
                  <a:cubicBezTo>
                    <a:pt x="126" y="93"/>
                    <a:pt x="115" y="104"/>
                    <a:pt x="115" y="127"/>
                  </a:cubicBezTo>
                  <a:lnTo>
                    <a:pt x="115" y="216"/>
                  </a:lnTo>
                  <a:cubicBezTo>
                    <a:pt x="115" y="231"/>
                    <a:pt x="124" y="246"/>
                    <a:pt x="138" y="246"/>
                  </a:cubicBezTo>
                  <a:lnTo>
                    <a:pt x="487" y="246"/>
                  </a:lnTo>
                  <a:cubicBezTo>
                    <a:pt x="501" y="246"/>
                    <a:pt x="510" y="231"/>
                    <a:pt x="510" y="216"/>
                  </a:cubicBezTo>
                  <a:lnTo>
                    <a:pt x="510" y="127"/>
                  </a:lnTo>
                  <a:cubicBezTo>
                    <a:pt x="510" y="104"/>
                    <a:pt x="499" y="93"/>
                    <a:pt x="476" y="93"/>
                  </a:cubicBezTo>
                  <a:lnTo>
                    <a:pt x="407" y="93"/>
                  </a:lnTo>
                  <a:cubicBezTo>
                    <a:pt x="407" y="45"/>
                    <a:pt x="366" y="0"/>
                    <a:pt x="320" y="0"/>
                  </a:cubicBezTo>
                  <a:lnTo>
                    <a:pt x="305" y="0"/>
                  </a:lnTo>
                  <a:cubicBezTo>
                    <a:pt x="259" y="0"/>
                    <a:pt x="218" y="45"/>
                    <a:pt x="218" y="93"/>
                  </a:cubicBezTo>
                  <a:close/>
                  <a:moveTo>
                    <a:pt x="132" y="654"/>
                  </a:moveTo>
                  <a:cubicBezTo>
                    <a:pt x="132" y="649"/>
                    <a:pt x="133" y="647"/>
                    <a:pt x="138" y="647"/>
                  </a:cubicBezTo>
                  <a:lnTo>
                    <a:pt x="221" y="647"/>
                  </a:lnTo>
                  <a:lnTo>
                    <a:pt x="221" y="654"/>
                  </a:lnTo>
                  <a:cubicBezTo>
                    <a:pt x="221" y="661"/>
                    <a:pt x="186" y="680"/>
                    <a:pt x="180" y="684"/>
                  </a:cubicBezTo>
                  <a:cubicBezTo>
                    <a:pt x="174" y="679"/>
                    <a:pt x="161" y="667"/>
                    <a:pt x="151" y="667"/>
                  </a:cubicBezTo>
                  <a:lnTo>
                    <a:pt x="149" y="667"/>
                  </a:lnTo>
                  <a:cubicBezTo>
                    <a:pt x="144" y="667"/>
                    <a:pt x="136" y="675"/>
                    <a:pt x="136" y="680"/>
                  </a:cubicBezTo>
                  <a:lnTo>
                    <a:pt x="136" y="682"/>
                  </a:lnTo>
                  <a:cubicBezTo>
                    <a:pt x="136" y="688"/>
                    <a:pt x="167" y="721"/>
                    <a:pt x="173" y="721"/>
                  </a:cubicBezTo>
                  <a:lnTo>
                    <a:pt x="175" y="721"/>
                  </a:lnTo>
                  <a:cubicBezTo>
                    <a:pt x="180" y="721"/>
                    <a:pt x="214" y="693"/>
                    <a:pt x="221" y="688"/>
                  </a:cubicBezTo>
                  <a:cubicBezTo>
                    <a:pt x="221" y="700"/>
                    <a:pt x="225" y="738"/>
                    <a:pt x="214" y="738"/>
                  </a:cubicBezTo>
                  <a:lnTo>
                    <a:pt x="138" y="738"/>
                  </a:lnTo>
                  <a:cubicBezTo>
                    <a:pt x="133" y="738"/>
                    <a:pt x="132" y="737"/>
                    <a:pt x="132" y="732"/>
                  </a:cubicBezTo>
                  <a:lnTo>
                    <a:pt x="132" y="654"/>
                  </a:lnTo>
                  <a:close/>
                  <a:moveTo>
                    <a:pt x="214" y="760"/>
                  </a:moveTo>
                  <a:cubicBezTo>
                    <a:pt x="255" y="760"/>
                    <a:pt x="240" y="715"/>
                    <a:pt x="242" y="678"/>
                  </a:cubicBezTo>
                  <a:cubicBezTo>
                    <a:pt x="243" y="658"/>
                    <a:pt x="292" y="642"/>
                    <a:pt x="296" y="624"/>
                  </a:cubicBezTo>
                  <a:lnTo>
                    <a:pt x="290" y="624"/>
                  </a:lnTo>
                  <a:cubicBezTo>
                    <a:pt x="275" y="624"/>
                    <a:pt x="253" y="637"/>
                    <a:pt x="242" y="643"/>
                  </a:cubicBezTo>
                  <a:cubicBezTo>
                    <a:pt x="237" y="635"/>
                    <a:pt x="232" y="626"/>
                    <a:pt x="218" y="626"/>
                  </a:cubicBezTo>
                  <a:lnTo>
                    <a:pt x="134" y="626"/>
                  </a:lnTo>
                  <a:cubicBezTo>
                    <a:pt x="122" y="626"/>
                    <a:pt x="110" y="637"/>
                    <a:pt x="110" y="650"/>
                  </a:cubicBezTo>
                  <a:lnTo>
                    <a:pt x="110" y="736"/>
                  </a:lnTo>
                  <a:cubicBezTo>
                    <a:pt x="110" y="750"/>
                    <a:pt x="123" y="760"/>
                    <a:pt x="138" y="760"/>
                  </a:cubicBezTo>
                  <a:lnTo>
                    <a:pt x="214" y="760"/>
                  </a:lnTo>
                  <a:close/>
                  <a:moveTo>
                    <a:pt x="132" y="341"/>
                  </a:moveTo>
                  <a:cubicBezTo>
                    <a:pt x="132" y="336"/>
                    <a:pt x="133" y="335"/>
                    <a:pt x="138" y="335"/>
                  </a:cubicBezTo>
                  <a:lnTo>
                    <a:pt x="214" y="335"/>
                  </a:lnTo>
                  <a:cubicBezTo>
                    <a:pt x="219" y="335"/>
                    <a:pt x="221" y="336"/>
                    <a:pt x="221" y="341"/>
                  </a:cubicBezTo>
                  <a:cubicBezTo>
                    <a:pt x="221" y="346"/>
                    <a:pt x="184" y="371"/>
                    <a:pt x="180" y="371"/>
                  </a:cubicBezTo>
                  <a:cubicBezTo>
                    <a:pt x="175" y="371"/>
                    <a:pt x="164" y="354"/>
                    <a:pt x="151" y="354"/>
                  </a:cubicBezTo>
                  <a:cubicBezTo>
                    <a:pt x="145" y="354"/>
                    <a:pt x="136" y="361"/>
                    <a:pt x="136" y="367"/>
                  </a:cubicBezTo>
                  <a:lnTo>
                    <a:pt x="136" y="369"/>
                  </a:lnTo>
                  <a:cubicBezTo>
                    <a:pt x="136" y="378"/>
                    <a:pt x="166" y="406"/>
                    <a:pt x="173" y="410"/>
                  </a:cubicBezTo>
                  <a:lnTo>
                    <a:pt x="221" y="376"/>
                  </a:lnTo>
                  <a:lnTo>
                    <a:pt x="221" y="425"/>
                  </a:lnTo>
                  <a:lnTo>
                    <a:pt x="132" y="425"/>
                  </a:lnTo>
                  <a:lnTo>
                    <a:pt x="132" y="341"/>
                  </a:lnTo>
                  <a:close/>
                  <a:moveTo>
                    <a:pt x="240" y="330"/>
                  </a:moveTo>
                  <a:cubicBezTo>
                    <a:pt x="237" y="319"/>
                    <a:pt x="228" y="313"/>
                    <a:pt x="214" y="313"/>
                  </a:cubicBezTo>
                  <a:lnTo>
                    <a:pt x="138" y="313"/>
                  </a:lnTo>
                  <a:cubicBezTo>
                    <a:pt x="123" y="313"/>
                    <a:pt x="110" y="322"/>
                    <a:pt x="110" y="337"/>
                  </a:cubicBezTo>
                  <a:lnTo>
                    <a:pt x="110" y="423"/>
                  </a:lnTo>
                  <a:cubicBezTo>
                    <a:pt x="110" y="436"/>
                    <a:pt x="122" y="447"/>
                    <a:pt x="134" y="447"/>
                  </a:cubicBezTo>
                  <a:lnTo>
                    <a:pt x="218" y="447"/>
                  </a:lnTo>
                  <a:cubicBezTo>
                    <a:pt x="252" y="447"/>
                    <a:pt x="242" y="393"/>
                    <a:pt x="241" y="359"/>
                  </a:cubicBezTo>
                  <a:lnTo>
                    <a:pt x="296" y="313"/>
                  </a:lnTo>
                  <a:cubicBezTo>
                    <a:pt x="296" y="313"/>
                    <a:pt x="292" y="311"/>
                    <a:pt x="292" y="311"/>
                  </a:cubicBezTo>
                  <a:cubicBezTo>
                    <a:pt x="271" y="311"/>
                    <a:pt x="253" y="329"/>
                    <a:pt x="240" y="330"/>
                  </a:cubicBezTo>
                  <a:close/>
                  <a:moveTo>
                    <a:pt x="132" y="492"/>
                  </a:moveTo>
                  <a:lnTo>
                    <a:pt x="221" y="492"/>
                  </a:lnTo>
                  <a:lnTo>
                    <a:pt x="221" y="503"/>
                  </a:lnTo>
                  <a:lnTo>
                    <a:pt x="180" y="529"/>
                  </a:lnTo>
                  <a:lnTo>
                    <a:pt x="152" y="508"/>
                  </a:lnTo>
                  <a:cubicBezTo>
                    <a:pt x="145" y="513"/>
                    <a:pt x="136" y="515"/>
                    <a:pt x="136" y="524"/>
                  </a:cubicBezTo>
                  <a:cubicBezTo>
                    <a:pt x="136" y="531"/>
                    <a:pt x="167" y="565"/>
                    <a:pt x="173" y="565"/>
                  </a:cubicBezTo>
                  <a:cubicBezTo>
                    <a:pt x="183" y="565"/>
                    <a:pt x="209" y="536"/>
                    <a:pt x="221" y="533"/>
                  </a:cubicBezTo>
                  <a:lnTo>
                    <a:pt x="221" y="581"/>
                  </a:lnTo>
                  <a:lnTo>
                    <a:pt x="132" y="581"/>
                  </a:lnTo>
                  <a:lnTo>
                    <a:pt x="132" y="492"/>
                  </a:lnTo>
                  <a:close/>
                  <a:moveTo>
                    <a:pt x="242" y="487"/>
                  </a:moveTo>
                  <a:cubicBezTo>
                    <a:pt x="238" y="480"/>
                    <a:pt x="233" y="470"/>
                    <a:pt x="221" y="470"/>
                  </a:cubicBezTo>
                  <a:lnTo>
                    <a:pt x="132" y="470"/>
                  </a:lnTo>
                  <a:cubicBezTo>
                    <a:pt x="121" y="470"/>
                    <a:pt x="110" y="481"/>
                    <a:pt x="110" y="492"/>
                  </a:cubicBezTo>
                  <a:lnTo>
                    <a:pt x="110" y="581"/>
                  </a:lnTo>
                  <a:cubicBezTo>
                    <a:pt x="110" y="591"/>
                    <a:pt x="121" y="602"/>
                    <a:pt x="132" y="602"/>
                  </a:cubicBezTo>
                  <a:lnTo>
                    <a:pt x="221" y="602"/>
                  </a:lnTo>
                  <a:cubicBezTo>
                    <a:pt x="252" y="602"/>
                    <a:pt x="242" y="547"/>
                    <a:pt x="242" y="515"/>
                  </a:cubicBezTo>
                  <a:lnTo>
                    <a:pt x="296" y="469"/>
                  </a:lnTo>
                  <a:lnTo>
                    <a:pt x="289" y="465"/>
                  </a:lnTo>
                  <a:lnTo>
                    <a:pt x="242" y="487"/>
                  </a:lnTo>
                  <a:close/>
                  <a:moveTo>
                    <a:pt x="320" y="716"/>
                  </a:moveTo>
                  <a:cubicBezTo>
                    <a:pt x="320" y="721"/>
                    <a:pt x="322" y="723"/>
                    <a:pt x="327" y="723"/>
                  </a:cubicBezTo>
                  <a:lnTo>
                    <a:pt x="495" y="723"/>
                  </a:lnTo>
                  <a:cubicBezTo>
                    <a:pt x="500" y="723"/>
                    <a:pt x="502" y="721"/>
                    <a:pt x="502" y="716"/>
                  </a:cubicBezTo>
                  <a:lnTo>
                    <a:pt x="502" y="669"/>
                  </a:lnTo>
                  <a:cubicBezTo>
                    <a:pt x="502" y="664"/>
                    <a:pt x="500" y="663"/>
                    <a:pt x="495" y="663"/>
                  </a:cubicBezTo>
                  <a:lnTo>
                    <a:pt x="320" y="663"/>
                  </a:lnTo>
                  <a:lnTo>
                    <a:pt x="320" y="716"/>
                  </a:lnTo>
                  <a:close/>
                  <a:moveTo>
                    <a:pt x="320" y="565"/>
                  </a:moveTo>
                  <a:lnTo>
                    <a:pt x="502" y="565"/>
                  </a:lnTo>
                  <a:lnTo>
                    <a:pt x="502" y="507"/>
                  </a:lnTo>
                  <a:lnTo>
                    <a:pt x="320" y="507"/>
                  </a:lnTo>
                  <a:lnTo>
                    <a:pt x="320" y="565"/>
                  </a:lnTo>
                  <a:close/>
                  <a:moveTo>
                    <a:pt x="320" y="410"/>
                  </a:moveTo>
                  <a:lnTo>
                    <a:pt x="452" y="410"/>
                  </a:lnTo>
                  <a:lnTo>
                    <a:pt x="452" y="352"/>
                  </a:lnTo>
                  <a:lnTo>
                    <a:pt x="320" y="352"/>
                  </a:lnTo>
                  <a:lnTo>
                    <a:pt x="320" y="41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grpSp>
      <p:grpSp>
        <p:nvGrpSpPr>
          <p:cNvPr id="46" name="组合 40"/>
          <p:cNvGrpSpPr>
            <a:grpSpLocks/>
          </p:cNvGrpSpPr>
          <p:nvPr/>
        </p:nvGrpSpPr>
        <p:grpSpPr bwMode="auto">
          <a:xfrm>
            <a:off x="467544" y="4581128"/>
            <a:ext cx="640489" cy="641517"/>
            <a:chOff x="0" y="0"/>
            <a:chExt cx="1155700" cy="1155698"/>
          </a:xfrm>
          <a:solidFill>
            <a:sysClr val="window" lastClr="FFFFFF">
              <a:lumMod val="65000"/>
            </a:sysClr>
          </a:solidFill>
        </p:grpSpPr>
        <p:sp>
          <p:nvSpPr>
            <p:cNvPr id="47" name="Oval 33"/>
            <p:cNvSpPr>
              <a:spLocks noChangeArrowheads="1"/>
            </p:cNvSpPr>
            <p:nvPr/>
          </p:nvSpPr>
          <p:spPr bwMode="auto">
            <a:xfrm>
              <a:off x="0" y="0"/>
              <a:ext cx="1155700" cy="1155698"/>
            </a:xfrm>
            <a:prstGeom prst="ellipse">
              <a:avLst/>
            </a:prstGeom>
            <a:solidFill>
              <a:srgbClr val="0070C0"/>
            </a:solidFill>
            <a:ln w="63500">
              <a:solidFill>
                <a:sysClr val="window" lastClr="FFFFFF"/>
              </a:solidFill>
              <a:round/>
              <a:headEnd/>
              <a:tailEnd/>
            </a:ln>
            <a:effectLst>
              <a:outerShdw blurRad="101600" dist="38100" dir="8100000" algn="tr" rotWithShape="0">
                <a:prstClr val="black">
                  <a:alpha val="40000"/>
                </a:prstClr>
              </a:outerShdw>
            </a:effec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itchFamily="34" charset="-122"/>
              </a:endParaRPr>
            </a:p>
          </p:txBody>
        </p:sp>
        <p:sp>
          <p:nvSpPr>
            <p:cNvPr id="48" name="Freeform 36"/>
            <p:cNvSpPr>
              <a:spLocks noEditPoints="1"/>
            </p:cNvSpPr>
            <p:nvPr/>
          </p:nvSpPr>
          <p:spPr bwMode="auto">
            <a:xfrm>
              <a:off x="261937" y="217487"/>
              <a:ext cx="712788" cy="701675"/>
            </a:xfrm>
            <a:custGeom>
              <a:avLst/>
              <a:gdLst>
                <a:gd name="T0" fmla="*/ 188097 w 792"/>
                <a:gd name="T1" fmla="*/ 307152 h 779"/>
                <a:gd name="T2" fmla="*/ 249296 w 792"/>
                <a:gd name="T3" fmla="*/ 200865 h 779"/>
                <a:gd name="T4" fmla="*/ 350994 w 792"/>
                <a:gd name="T5" fmla="*/ 290938 h 779"/>
                <a:gd name="T6" fmla="*/ 264596 w 792"/>
                <a:gd name="T7" fmla="*/ 182850 h 779"/>
                <a:gd name="T8" fmla="*/ 350994 w 792"/>
                <a:gd name="T9" fmla="*/ 290938 h 779"/>
                <a:gd name="T10" fmla="*/ 350994 w 792"/>
                <a:gd name="T11" fmla="*/ 290938 h 779"/>
                <a:gd name="T12" fmla="*/ 420293 w 792"/>
                <a:gd name="T13" fmla="*/ 174743 h 779"/>
                <a:gd name="T14" fmla="*/ 442793 w 792"/>
                <a:gd name="T15" fmla="*/ 163034 h 779"/>
                <a:gd name="T16" fmla="*/ 445493 w 792"/>
                <a:gd name="T17" fmla="*/ 182850 h 779"/>
                <a:gd name="T18" fmla="*/ 439193 w 792"/>
                <a:gd name="T19" fmla="*/ 215276 h 779"/>
                <a:gd name="T20" fmla="*/ 418493 w 792"/>
                <a:gd name="T21" fmla="*/ 207170 h 779"/>
                <a:gd name="T22" fmla="*/ 393293 w 792"/>
                <a:gd name="T23" fmla="*/ 185552 h 779"/>
                <a:gd name="T24" fmla="*/ 410393 w 792"/>
                <a:gd name="T25" fmla="*/ 172942 h 779"/>
                <a:gd name="T26" fmla="*/ 442793 w 792"/>
                <a:gd name="T27" fmla="*/ 163034 h 779"/>
                <a:gd name="T28" fmla="*/ 337494 w 792"/>
                <a:gd name="T29" fmla="*/ 308953 h 779"/>
                <a:gd name="T30" fmla="*/ 325795 w 792"/>
                <a:gd name="T31" fmla="*/ 440461 h 779"/>
                <a:gd name="T32" fmla="*/ 371694 w 792"/>
                <a:gd name="T33" fmla="*/ 320663 h 779"/>
                <a:gd name="T34" fmla="*/ 280795 w 792"/>
                <a:gd name="T35" fmla="*/ 268420 h 779"/>
                <a:gd name="T36" fmla="*/ 246596 w 792"/>
                <a:gd name="T37" fmla="*/ 280130 h 779"/>
                <a:gd name="T38" fmla="*/ 292495 w 792"/>
                <a:gd name="T39" fmla="*/ 440461 h 779"/>
                <a:gd name="T40" fmla="*/ 280795 w 792"/>
                <a:gd name="T41" fmla="*/ 268420 h 779"/>
                <a:gd name="T42" fmla="*/ 416693 w 792"/>
                <a:gd name="T43" fmla="*/ 240497 h 779"/>
                <a:gd name="T44" fmla="*/ 404993 w 792"/>
                <a:gd name="T45" fmla="*/ 440461 h 779"/>
                <a:gd name="T46" fmla="*/ 450892 w 792"/>
                <a:gd name="T47" fmla="*/ 253107 h 779"/>
                <a:gd name="T48" fmla="*/ 201597 w 792"/>
                <a:gd name="T49" fmla="*/ 351288 h 779"/>
                <a:gd name="T50" fmla="*/ 167397 w 792"/>
                <a:gd name="T51" fmla="*/ 362997 h 779"/>
                <a:gd name="T52" fmla="*/ 213296 w 792"/>
                <a:gd name="T53" fmla="*/ 440461 h 779"/>
                <a:gd name="T54" fmla="*/ 201597 w 792"/>
                <a:gd name="T55" fmla="*/ 351288 h 779"/>
                <a:gd name="T56" fmla="*/ 122398 w 792"/>
                <a:gd name="T57" fmla="*/ 440461 h 779"/>
                <a:gd name="T58" fmla="*/ 110698 w 792"/>
                <a:gd name="T59" fmla="*/ 170240 h 779"/>
                <a:gd name="T60" fmla="*/ 134098 w 792"/>
                <a:gd name="T61" fmla="*/ 170240 h 779"/>
                <a:gd name="T62" fmla="*/ 477892 w 792"/>
                <a:gd name="T63" fmla="*/ 417042 h 779"/>
                <a:gd name="T64" fmla="*/ 477892 w 792"/>
                <a:gd name="T65" fmla="*/ 440461 h 779"/>
                <a:gd name="T66" fmla="*/ 110698 w 792"/>
                <a:gd name="T67" fmla="*/ 428751 h 779"/>
                <a:gd name="T68" fmla="*/ 477892 w 792"/>
                <a:gd name="T69" fmla="*/ 417042 h 779"/>
                <a:gd name="T70" fmla="*/ 611990 w 792"/>
                <a:gd name="T71" fmla="*/ 701675 h 779"/>
                <a:gd name="T72" fmla="*/ 436493 w 792"/>
                <a:gd name="T73" fmla="*/ 566564 h 779"/>
                <a:gd name="T74" fmla="*/ 0 w 792"/>
                <a:gd name="T75" fmla="*/ 299045 h 779"/>
                <a:gd name="T76" fmla="*/ 599390 w 792"/>
                <a:gd name="T77" fmla="*/ 299045 h 779"/>
                <a:gd name="T78" fmla="*/ 677689 w 792"/>
                <a:gd name="T79" fmla="*/ 544947 h 779"/>
                <a:gd name="T80" fmla="*/ 300595 w 792"/>
                <a:gd name="T81" fmla="*/ 561160 h 779"/>
                <a:gd name="T82" fmla="*/ 561591 w 792"/>
                <a:gd name="T83" fmla="*/ 299045 h 779"/>
                <a:gd name="T84" fmla="*/ 38699 w 792"/>
                <a:gd name="T85" fmla="*/ 299045 h 7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92" h="779">
                  <a:moveTo>
                    <a:pt x="297" y="240"/>
                  </a:moveTo>
                  <a:lnTo>
                    <a:pt x="209" y="341"/>
                  </a:lnTo>
                  <a:lnTo>
                    <a:pt x="188" y="323"/>
                  </a:lnTo>
                  <a:lnTo>
                    <a:pt x="277" y="223"/>
                  </a:lnTo>
                  <a:lnTo>
                    <a:pt x="297" y="240"/>
                  </a:lnTo>
                  <a:close/>
                  <a:moveTo>
                    <a:pt x="390" y="323"/>
                  </a:moveTo>
                  <a:lnTo>
                    <a:pt x="276" y="224"/>
                  </a:lnTo>
                  <a:lnTo>
                    <a:pt x="294" y="203"/>
                  </a:lnTo>
                  <a:lnTo>
                    <a:pt x="408" y="303"/>
                  </a:lnTo>
                  <a:lnTo>
                    <a:pt x="390" y="323"/>
                  </a:lnTo>
                  <a:close/>
                  <a:moveTo>
                    <a:pt x="487" y="212"/>
                  </a:moveTo>
                  <a:lnTo>
                    <a:pt x="390" y="323"/>
                  </a:lnTo>
                  <a:lnTo>
                    <a:pt x="369" y="305"/>
                  </a:lnTo>
                  <a:lnTo>
                    <a:pt x="467" y="194"/>
                  </a:lnTo>
                  <a:lnTo>
                    <a:pt x="487" y="212"/>
                  </a:lnTo>
                  <a:close/>
                  <a:moveTo>
                    <a:pt x="492" y="181"/>
                  </a:moveTo>
                  <a:cubicBezTo>
                    <a:pt x="497" y="179"/>
                    <a:pt x="500" y="182"/>
                    <a:pt x="499" y="187"/>
                  </a:cubicBezTo>
                  <a:lnTo>
                    <a:pt x="495" y="203"/>
                  </a:lnTo>
                  <a:cubicBezTo>
                    <a:pt x="494" y="209"/>
                    <a:pt x="492" y="217"/>
                    <a:pt x="491" y="222"/>
                  </a:cubicBezTo>
                  <a:lnTo>
                    <a:pt x="488" y="239"/>
                  </a:lnTo>
                  <a:cubicBezTo>
                    <a:pt x="487" y="244"/>
                    <a:pt x="483" y="245"/>
                    <a:pt x="479" y="242"/>
                  </a:cubicBezTo>
                  <a:lnTo>
                    <a:pt x="465" y="230"/>
                  </a:lnTo>
                  <a:cubicBezTo>
                    <a:pt x="461" y="227"/>
                    <a:pt x="455" y="221"/>
                    <a:pt x="451" y="217"/>
                  </a:cubicBezTo>
                  <a:lnTo>
                    <a:pt x="437" y="206"/>
                  </a:lnTo>
                  <a:cubicBezTo>
                    <a:pt x="433" y="202"/>
                    <a:pt x="434" y="198"/>
                    <a:pt x="439" y="197"/>
                  </a:cubicBezTo>
                  <a:lnTo>
                    <a:pt x="456" y="192"/>
                  </a:lnTo>
                  <a:cubicBezTo>
                    <a:pt x="461" y="190"/>
                    <a:pt x="470" y="187"/>
                    <a:pt x="475" y="186"/>
                  </a:cubicBezTo>
                  <a:lnTo>
                    <a:pt x="492" y="181"/>
                  </a:lnTo>
                  <a:close/>
                  <a:moveTo>
                    <a:pt x="400" y="343"/>
                  </a:moveTo>
                  <a:lnTo>
                    <a:pt x="375" y="343"/>
                  </a:lnTo>
                  <a:cubicBezTo>
                    <a:pt x="368" y="343"/>
                    <a:pt x="362" y="349"/>
                    <a:pt x="362" y="356"/>
                  </a:cubicBezTo>
                  <a:lnTo>
                    <a:pt x="362" y="489"/>
                  </a:lnTo>
                  <a:lnTo>
                    <a:pt x="413" y="489"/>
                  </a:lnTo>
                  <a:lnTo>
                    <a:pt x="413" y="356"/>
                  </a:lnTo>
                  <a:cubicBezTo>
                    <a:pt x="413" y="349"/>
                    <a:pt x="407" y="343"/>
                    <a:pt x="400" y="343"/>
                  </a:cubicBezTo>
                  <a:close/>
                  <a:moveTo>
                    <a:pt x="312" y="298"/>
                  </a:moveTo>
                  <a:lnTo>
                    <a:pt x="287" y="298"/>
                  </a:lnTo>
                  <a:cubicBezTo>
                    <a:pt x="280" y="298"/>
                    <a:pt x="274" y="304"/>
                    <a:pt x="274" y="311"/>
                  </a:cubicBezTo>
                  <a:lnTo>
                    <a:pt x="274" y="489"/>
                  </a:lnTo>
                  <a:lnTo>
                    <a:pt x="325" y="489"/>
                  </a:lnTo>
                  <a:lnTo>
                    <a:pt x="325" y="311"/>
                  </a:lnTo>
                  <a:cubicBezTo>
                    <a:pt x="325" y="304"/>
                    <a:pt x="319" y="298"/>
                    <a:pt x="312" y="298"/>
                  </a:cubicBezTo>
                  <a:close/>
                  <a:moveTo>
                    <a:pt x="488" y="267"/>
                  </a:moveTo>
                  <a:lnTo>
                    <a:pt x="463" y="267"/>
                  </a:lnTo>
                  <a:cubicBezTo>
                    <a:pt x="456" y="267"/>
                    <a:pt x="450" y="273"/>
                    <a:pt x="450" y="281"/>
                  </a:cubicBezTo>
                  <a:lnTo>
                    <a:pt x="450" y="489"/>
                  </a:lnTo>
                  <a:lnTo>
                    <a:pt x="501" y="489"/>
                  </a:lnTo>
                  <a:lnTo>
                    <a:pt x="501" y="281"/>
                  </a:lnTo>
                  <a:cubicBezTo>
                    <a:pt x="501" y="273"/>
                    <a:pt x="495" y="267"/>
                    <a:pt x="488" y="267"/>
                  </a:cubicBezTo>
                  <a:close/>
                  <a:moveTo>
                    <a:pt x="224" y="390"/>
                  </a:moveTo>
                  <a:lnTo>
                    <a:pt x="200" y="390"/>
                  </a:lnTo>
                  <a:cubicBezTo>
                    <a:pt x="192" y="390"/>
                    <a:pt x="186" y="396"/>
                    <a:pt x="186" y="403"/>
                  </a:cubicBezTo>
                  <a:lnTo>
                    <a:pt x="186" y="489"/>
                  </a:lnTo>
                  <a:lnTo>
                    <a:pt x="237" y="489"/>
                  </a:lnTo>
                  <a:lnTo>
                    <a:pt x="237" y="403"/>
                  </a:lnTo>
                  <a:cubicBezTo>
                    <a:pt x="237" y="396"/>
                    <a:pt x="231" y="390"/>
                    <a:pt x="224" y="390"/>
                  </a:cubicBezTo>
                  <a:close/>
                  <a:moveTo>
                    <a:pt x="149" y="476"/>
                  </a:moveTo>
                  <a:cubicBezTo>
                    <a:pt x="149" y="483"/>
                    <a:pt x="144" y="489"/>
                    <a:pt x="136" y="489"/>
                  </a:cubicBezTo>
                  <a:cubicBezTo>
                    <a:pt x="129" y="489"/>
                    <a:pt x="123" y="483"/>
                    <a:pt x="123" y="476"/>
                  </a:cubicBezTo>
                  <a:lnTo>
                    <a:pt x="123" y="189"/>
                  </a:lnTo>
                  <a:cubicBezTo>
                    <a:pt x="123" y="182"/>
                    <a:pt x="129" y="176"/>
                    <a:pt x="136" y="176"/>
                  </a:cubicBezTo>
                  <a:cubicBezTo>
                    <a:pt x="143" y="176"/>
                    <a:pt x="149" y="182"/>
                    <a:pt x="149" y="189"/>
                  </a:cubicBezTo>
                  <a:lnTo>
                    <a:pt x="149" y="476"/>
                  </a:lnTo>
                  <a:close/>
                  <a:moveTo>
                    <a:pt x="531" y="463"/>
                  </a:moveTo>
                  <a:cubicBezTo>
                    <a:pt x="538" y="463"/>
                    <a:pt x="544" y="469"/>
                    <a:pt x="544" y="476"/>
                  </a:cubicBezTo>
                  <a:cubicBezTo>
                    <a:pt x="544" y="483"/>
                    <a:pt x="538" y="489"/>
                    <a:pt x="531" y="489"/>
                  </a:cubicBezTo>
                  <a:lnTo>
                    <a:pt x="136" y="489"/>
                  </a:lnTo>
                  <a:cubicBezTo>
                    <a:pt x="129" y="489"/>
                    <a:pt x="123" y="483"/>
                    <a:pt x="123" y="476"/>
                  </a:cubicBezTo>
                  <a:cubicBezTo>
                    <a:pt x="123" y="469"/>
                    <a:pt x="129" y="463"/>
                    <a:pt x="136" y="463"/>
                  </a:cubicBezTo>
                  <a:lnTo>
                    <a:pt x="531" y="463"/>
                  </a:lnTo>
                  <a:close/>
                  <a:moveTo>
                    <a:pt x="753" y="750"/>
                  </a:moveTo>
                  <a:cubicBezTo>
                    <a:pt x="732" y="770"/>
                    <a:pt x="706" y="779"/>
                    <a:pt x="680" y="779"/>
                  </a:cubicBezTo>
                  <a:cubicBezTo>
                    <a:pt x="654" y="779"/>
                    <a:pt x="628" y="770"/>
                    <a:pt x="608" y="750"/>
                  </a:cubicBezTo>
                  <a:lnTo>
                    <a:pt x="485" y="629"/>
                  </a:lnTo>
                  <a:cubicBezTo>
                    <a:pt x="440" y="653"/>
                    <a:pt x="388" y="666"/>
                    <a:pt x="334" y="666"/>
                  </a:cubicBezTo>
                  <a:cubicBezTo>
                    <a:pt x="149" y="666"/>
                    <a:pt x="0" y="517"/>
                    <a:pt x="0" y="332"/>
                  </a:cubicBezTo>
                  <a:cubicBezTo>
                    <a:pt x="0" y="149"/>
                    <a:pt x="149" y="0"/>
                    <a:pt x="334" y="0"/>
                  </a:cubicBezTo>
                  <a:cubicBezTo>
                    <a:pt x="517" y="0"/>
                    <a:pt x="666" y="149"/>
                    <a:pt x="666" y="332"/>
                  </a:cubicBezTo>
                  <a:cubicBezTo>
                    <a:pt x="666" y="387"/>
                    <a:pt x="653" y="439"/>
                    <a:pt x="630" y="484"/>
                  </a:cubicBezTo>
                  <a:lnTo>
                    <a:pt x="753" y="605"/>
                  </a:lnTo>
                  <a:cubicBezTo>
                    <a:pt x="792" y="645"/>
                    <a:pt x="792" y="709"/>
                    <a:pt x="753" y="750"/>
                  </a:cubicBezTo>
                  <a:close/>
                  <a:moveTo>
                    <a:pt x="334" y="623"/>
                  </a:moveTo>
                  <a:lnTo>
                    <a:pt x="334" y="623"/>
                  </a:lnTo>
                  <a:cubicBezTo>
                    <a:pt x="494" y="623"/>
                    <a:pt x="624" y="493"/>
                    <a:pt x="624" y="332"/>
                  </a:cubicBezTo>
                  <a:cubicBezTo>
                    <a:pt x="624" y="172"/>
                    <a:pt x="494" y="42"/>
                    <a:pt x="334" y="42"/>
                  </a:cubicBezTo>
                  <a:cubicBezTo>
                    <a:pt x="173" y="42"/>
                    <a:pt x="43" y="172"/>
                    <a:pt x="43" y="332"/>
                  </a:cubicBezTo>
                  <a:cubicBezTo>
                    <a:pt x="43" y="493"/>
                    <a:pt x="173" y="623"/>
                    <a:pt x="334" y="623"/>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grpSp>
      <p:grpSp>
        <p:nvGrpSpPr>
          <p:cNvPr id="52" name="组合 43"/>
          <p:cNvGrpSpPr>
            <a:grpSpLocks/>
          </p:cNvGrpSpPr>
          <p:nvPr/>
        </p:nvGrpSpPr>
        <p:grpSpPr bwMode="auto">
          <a:xfrm>
            <a:off x="4788024" y="1268760"/>
            <a:ext cx="639411" cy="641517"/>
            <a:chOff x="0" y="0"/>
            <a:chExt cx="1154113" cy="1155698"/>
          </a:xfrm>
          <a:solidFill>
            <a:sysClr val="window" lastClr="FFFFFF">
              <a:lumMod val="65000"/>
            </a:sysClr>
          </a:solidFill>
        </p:grpSpPr>
        <p:sp>
          <p:nvSpPr>
            <p:cNvPr id="53" name="Oval 32"/>
            <p:cNvSpPr>
              <a:spLocks noChangeArrowheads="1"/>
            </p:cNvSpPr>
            <p:nvPr/>
          </p:nvSpPr>
          <p:spPr bwMode="auto">
            <a:xfrm>
              <a:off x="0" y="0"/>
              <a:ext cx="1154113" cy="1155698"/>
            </a:xfrm>
            <a:prstGeom prst="ellipse">
              <a:avLst/>
            </a:prstGeom>
            <a:solidFill>
              <a:srgbClr val="0070C0"/>
            </a:solidFill>
            <a:ln w="63500">
              <a:solidFill>
                <a:sysClr val="window" lastClr="FFFFFF"/>
              </a:solidFill>
              <a:round/>
              <a:headEnd/>
              <a:tailEnd/>
            </a:ln>
            <a:effectLst>
              <a:outerShdw blurRad="101600" dist="38100" dir="8100000" algn="tr" rotWithShape="0">
                <a:prstClr val="black">
                  <a:alpha val="40000"/>
                </a:prstClr>
              </a:outerShdw>
            </a:effec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itchFamily="34" charset="-122"/>
              </a:endParaRPr>
            </a:p>
          </p:txBody>
        </p:sp>
        <p:sp>
          <p:nvSpPr>
            <p:cNvPr id="54" name="Freeform 37"/>
            <p:cNvSpPr>
              <a:spLocks noEditPoints="1"/>
            </p:cNvSpPr>
            <p:nvPr/>
          </p:nvSpPr>
          <p:spPr bwMode="auto">
            <a:xfrm>
              <a:off x="268287" y="254000"/>
              <a:ext cx="658813" cy="652462"/>
            </a:xfrm>
            <a:custGeom>
              <a:avLst/>
              <a:gdLst>
                <a:gd name="T0" fmla="*/ 594912 w 732"/>
                <a:gd name="T1" fmla="*/ 562343 h 724"/>
                <a:gd name="T2" fmla="*/ 526510 w 732"/>
                <a:gd name="T3" fmla="*/ 562343 h 724"/>
                <a:gd name="T4" fmla="*/ 431109 w 732"/>
                <a:gd name="T5" fmla="*/ 379401 h 724"/>
                <a:gd name="T6" fmla="*/ 421208 w 732"/>
                <a:gd name="T7" fmla="*/ 415449 h 724"/>
                <a:gd name="T8" fmla="*/ 369007 w 732"/>
                <a:gd name="T9" fmla="*/ 455101 h 724"/>
                <a:gd name="T10" fmla="*/ 540011 w 732"/>
                <a:gd name="T11" fmla="*/ 644351 h 724"/>
                <a:gd name="T12" fmla="*/ 649813 w 732"/>
                <a:gd name="T13" fmla="*/ 570454 h 724"/>
                <a:gd name="T14" fmla="*/ 568811 w 732"/>
                <a:gd name="T15" fmla="*/ 486643 h 724"/>
                <a:gd name="T16" fmla="*/ 449109 w 732"/>
                <a:gd name="T17" fmla="*/ 388413 h 724"/>
                <a:gd name="T18" fmla="*/ 237605 w 732"/>
                <a:gd name="T19" fmla="*/ 231606 h 724"/>
                <a:gd name="T20" fmla="*/ 273605 w 732"/>
                <a:gd name="T21" fmla="*/ 221693 h 724"/>
                <a:gd name="T22" fmla="*/ 283506 w 732"/>
                <a:gd name="T23" fmla="*/ 186546 h 724"/>
                <a:gd name="T24" fmla="*/ 292506 w 732"/>
                <a:gd name="T25" fmla="*/ 153202 h 724"/>
                <a:gd name="T26" fmla="*/ 126903 w 732"/>
                <a:gd name="T27" fmla="*/ 14419 h 724"/>
                <a:gd name="T28" fmla="*/ 104402 w 732"/>
                <a:gd name="T29" fmla="*/ 184744 h 724"/>
                <a:gd name="T30" fmla="*/ 900 w 732"/>
                <a:gd name="T31" fmla="*/ 141487 h 724"/>
                <a:gd name="T32" fmla="*/ 196204 w 732"/>
                <a:gd name="T33" fmla="*/ 281171 h 724"/>
                <a:gd name="T34" fmla="*/ 221404 w 732"/>
                <a:gd name="T35" fmla="*/ 248729 h 724"/>
                <a:gd name="T36" fmla="*/ 634513 w 732"/>
                <a:gd name="T37" fmla="*/ 63985 h 724"/>
                <a:gd name="T38" fmla="*/ 546311 w 732"/>
                <a:gd name="T39" fmla="*/ 0 h 724"/>
                <a:gd name="T40" fmla="*/ 309606 w 732"/>
                <a:gd name="T41" fmla="*/ 211780 h 724"/>
                <a:gd name="T42" fmla="*/ 275405 w 732"/>
                <a:gd name="T43" fmla="*/ 260444 h 724"/>
                <a:gd name="T44" fmla="*/ 246605 w 732"/>
                <a:gd name="T45" fmla="*/ 274863 h 724"/>
                <a:gd name="T46" fmla="*/ 250205 w 732"/>
                <a:gd name="T47" fmla="*/ 364982 h 724"/>
                <a:gd name="T48" fmla="*/ 58501 w 732"/>
                <a:gd name="T49" fmla="*/ 530801 h 724"/>
                <a:gd name="T50" fmla="*/ 37801 w 732"/>
                <a:gd name="T51" fmla="*/ 652462 h 724"/>
                <a:gd name="T52" fmla="*/ 136803 w 732"/>
                <a:gd name="T53" fmla="*/ 553331 h 724"/>
                <a:gd name="T54" fmla="*/ 291606 w 732"/>
                <a:gd name="T55" fmla="*/ 406437 h 724"/>
                <a:gd name="T56" fmla="*/ 378907 w 732"/>
                <a:gd name="T57" fmla="*/ 406437 h 724"/>
                <a:gd name="T58" fmla="*/ 404108 w 732"/>
                <a:gd name="T59" fmla="*/ 352366 h 724"/>
                <a:gd name="T60" fmla="*/ 441009 w 732"/>
                <a:gd name="T61" fmla="*/ 344255 h 724"/>
                <a:gd name="T62" fmla="*/ 634513 w 732"/>
                <a:gd name="T63" fmla="*/ 63985 h 7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32" h="724">
                  <a:moveTo>
                    <a:pt x="623" y="586"/>
                  </a:moveTo>
                  <a:cubicBezTo>
                    <a:pt x="644" y="586"/>
                    <a:pt x="661" y="603"/>
                    <a:pt x="661" y="624"/>
                  </a:cubicBezTo>
                  <a:cubicBezTo>
                    <a:pt x="661" y="645"/>
                    <a:pt x="644" y="662"/>
                    <a:pt x="623" y="662"/>
                  </a:cubicBezTo>
                  <a:cubicBezTo>
                    <a:pt x="602" y="662"/>
                    <a:pt x="585" y="645"/>
                    <a:pt x="585" y="624"/>
                  </a:cubicBezTo>
                  <a:cubicBezTo>
                    <a:pt x="585" y="603"/>
                    <a:pt x="602" y="586"/>
                    <a:pt x="623" y="586"/>
                  </a:cubicBezTo>
                  <a:close/>
                  <a:moveTo>
                    <a:pt x="479" y="421"/>
                  </a:moveTo>
                  <a:lnTo>
                    <a:pt x="489" y="441"/>
                  </a:lnTo>
                  <a:lnTo>
                    <a:pt x="468" y="461"/>
                  </a:lnTo>
                  <a:lnTo>
                    <a:pt x="449" y="480"/>
                  </a:lnTo>
                  <a:cubicBezTo>
                    <a:pt x="438" y="491"/>
                    <a:pt x="425" y="500"/>
                    <a:pt x="410" y="505"/>
                  </a:cubicBezTo>
                  <a:lnTo>
                    <a:pt x="539" y="633"/>
                  </a:lnTo>
                  <a:lnTo>
                    <a:pt x="600" y="715"/>
                  </a:lnTo>
                  <a:lnTo>
                    <a:pt x="632" y="724"/>
                  </a:lnTo>
                  <a:lnTo>
                    <a:pt x="722" y="633"/>
                  </a:lnTo>
                  <a:lnTo>
                    <a:pt x="713" y="600"/>
                  </a:lnTo>
                  <a:lnTo>
                    <a:pt x="632" y="540"/>
                  </a:lnTo>
                  <a:lnTo>
                    <a:pt x="511" y="419"/>
                  </a:lnTo>
                  <a:lnTo>
                    <a:pt x="499" y="431"/>
                  </a:lnTo>
                  <a:lnTo>
                    <a:pt x="479" y="421"/>
                  </a:lnTo>
                  <a:close/>
                  <a:moveTo>
                    <a:pt x="264" y="257"/>
                  </a:moveTo>
                  <a:lnTo>
                    <a:pt x="285" y="237"/>
                  </a:lnTo>
                  <a:lnTo>
                    <a:pt x="304" y="246"/>
                  </a:lnTo>
                  <a:lnTo>
                    <a:pt x="294" y="227"/>
                  </a:lnTo>
                  <a:lnTo>
                    <a:pt x="315" y="207"/>
                  </a:lnTo>
                  <a:lnTo>
                    <a:pt x="317" y="205"/>
                  </a:lnTo>
                  <a:cubicBezTo>
                    <a:pt x="322" y="193"/>
                    <a:pt x="325" y="181"/>
                    <a:pt x="325" y="170"/>
                  </a:cubicBezTo>
                  <a:cubicBezTo>
                    <a:pt x="325" y="84"/>
                    <a:pt x="242" y="0"/>
                    <a:pt x="156" y="1"/>
                  </a:cubicBezTo>
                  <a:cubicBezTo>
                    <a:pt x="156" y="1"/>
                    <a:pt x="146" y="11"/>
                    <a:pt x="141" y="16"/>
                  </a:cubicBezTo>
                  <a:cubicBezTo>
                    <a:pt x="210" y="85"/>
                    <a:pt x="204" y="74"/>
                    <a:pt x="204" y="116"/>
                  </a:cubicBezTo>
                  <a:cubicBezTo>
                    <a:pt x="204" y="151"/>
                    <a:pt x="149" y="205"/>
                    <a:pt x="116" y="205"/>
                  </a:cubicBezTo>
                  <a:cubicBezTo>
                    <a:pt x="72" y="205"/>
                    <a:pt x="86" y="212"/>
                    <a:pt x="16" y="142"/>
                  </a:cubicBezTo>
                  <a:cubicBezTo>
                    <a:pt x="10" y="147"/>
                    <a:pt x="1" y="157"/>
                    <a:pt x="1" y="157"/>
                  </a:cubicBezTo>
                  <a:cubicBezTo>
                    <a:pt x="2" y="243"/>
                    <a:pt x="83" y="325"/>
                    <a:pt x="169" y="325"/>
                  </a:cubicBezTo>
                  <a:cubicBezTo>
                    <a:pt x="185" y="325"/>
                    <a:pt x="201" y="320"/>
                    <a:pt x="218" y="312"/>
                  </a:cubicBezTo>
                  <a:lnTo>
                    <a:pt x="221" y="315"/>
                  </a:lnTo>
                  <a:cubicBezTo>
                    <a:pt x="226" y="301"/>
                    <a:pt x="234" y="288"/>
                    <a:pt x="246" y="276"/>
                  </a:cubicBezTo>
                  <a:lnTo>
                    <a:pt x="264" y="257"/>
                  </a:lnTo>
                  <a:close/>
                  <a:moveTo>
                    <a:pt x="705" y="71"/>
                  </a:moveTo>
                  <a:lnTo>
                    <a:pt x="655" y="20"/>
                  </a:lnTo>
                  <a:cubicBezTo>
                    <a:pt x="642" y="7"/>
                    <a:pt x="624" y="0"/>
                    <a:pt x="607" y="0"/>
                  </a:cubicBezTo>
                  <a:cubicBezTo>
                    <a:pt x="589" y="0"/>
                    <a:pt x="572" y="7"/>
                    <a:pt x="558" y="20"/>
                  </a:cubicBezTo>
                  <a:lnTo>
                    <a:pt x="344" y="235"/>
                  </a:lnTo>
                  <a:cubicBezTo>
                    <a:pt x="350" y="248"/>
                    <a:pt x="345" y="267"/>
                    <a:pt x="335" y="277"/>
                  </a:cubicBezTo>
                  <a:cubicBezTo>
                    <a:pt x="328" y="284"/>
                    <a:pt x="317" y="289"/>
                    <a:pt x="306" y="289"/>
                  </a:cubicBezTo>
                  <a:cubicBezTo>
                    <a:pt x="302" y="289"/>
                    <a:pt x="297" y="288"/>
                    <a:pt x="293" y="286"/>
                  </a:cubicBezTo>
                  <a:lnTo>
                    <a:pt x="274" y="305"/>
                  </a:lnTo>
                  <a:cubicBezTo>
                    <a:pt x="247" y="331"/>
                    <a:pt x="247" y="375"/>
                    <a:pt x="274" y="401"/>
                  </a:cubicBezTo>
                  <a:lnTo>
                    <a:pt x="278" y="405"/>
                  </a:lnTo>
                  <a:lnTo>
                    <a:pt x="110" y="572"/>
                  </a:lnTo>
                  <a:lnTo>
                    <a:pt x="65" y="589"/>
                  </a:lnTo>
                  <a:lnTo>
                    <a:pt x="0" y="682"/>
                  </a:lnTo>
                  <a:lnTo>
                    <a:pt x="42" y="724"/>
                  </a:lnTo>
                  <a:lnTo>
                    <a:pt x="135" y="659"/>
                  </a:lnTo>
                  <a:lnTo>
                    <a:pt x="152" y="614"/>
                  </a:lnTo>
                  <a:lnTo>
                    <a:pt x="319" y="447"/>
                  </a:lnTo>
                  <a:lnTo>
                    <a:pt x="324" y="451"/>
                  </a:lnTo>
                  <a:cubicBezTo>
                    <a:pt x="338" y="465"/>
                    <a:pt x="355" y="471"/>
                    <a:pt x="373" y="471"/>
                  </a:cubicBezTo>
                  <a:cubicBezTo>
                    <a:pt x="390" y="471"/>
                    <a:pt x="408" y="465"/>
                    <a:pt x="421" y="451"/>
                  </a:cubicBezTo>
                  <a:lnTo>
                    <a:pt x="440" y="433"/>
                  </a:lnTo>
                  <a:cubicBezTo>
                    <a:pt x="434" y="420"/>
                    <a:pt x="438" y="401"/>
                    <a:pt x="449" y="391"/>
                  </a:cubicBezTo>
                  <a:cubicBezTo>
                    <a:pt x="456" y="384"/>
                    <a:pt x="467" y="379"/>
                    <a:pt x="477" y="379"/>
                  </a:cubicBezTo>
                  <a:cubicBezTo>
                    <a:pt x="482" y="379"/>
                    <a:pt x="487" y="380"/>
                    <a:pt x="490" y="382"/>
                  </a:cubicBezTo>
                  <a:lnTo>
                    <a:pt x="705" y="167"/>
                  </a:lnTo>
                  <a:cubicBezTo>
                    <a:pt x="732" y="140"/>
                    <a:pt x="732" y="97"/>
                    <a:pt x="705" y="71"/>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grpSp>
      <p:grpSp>
        <p:nvGrpSpPr>
          <p:cNvPr id="55" name="组合 40"/>
          <p:cNvGrpSpPr>
            <a:grpSpLocks/>
          </p:cNvGrpSpPr>
          <p:nvPr/>
        </p:nvGrpSpPr>
        <p:grpSpPr bwMode="auto">
          <a:xfrm>
            <a:off x="4788024" y="2708920"/>
            <a:ext cx="648072" cy="641517"/>
            <a:chOff x="0" y="0"/>
            <a:chExt cx="1155700" cy="1155698"/>
          </a:xfrm>
          <a:solidFill>
            <a:sysClr val="window" lastClr="FFFFFF">
              <a:lumMod val="65000"/>
            </a:sysClr>
          </a:solidFill>
        </p:grpSpPr>
        <p:sp>
          <p:nvSpPr>
            <p:cNvPr id="56" name="Oval 33"/>
            <p:cNvSpPr>
              <a:spLocks noChangeArrowheads="1"/>
            </p:cNvSpPr>
            <p:nvPr/>
          </p:nvSpPr>
          <p:spPr bwMode="auto">
            <a:xfrm>
              <a:off x="0" y="0"/>
              <a:ext cx="1155700" cy="1155698"/>
            </a:xfrm>
            <a:prstGeom prst="ellipse">
              <a:avLst/>
            </a:prstGeom>
            <a:solidFill>
              <a:srgbClr val="0070C0"/>
            </a:solidFill>
            <a:ln w="63500">
              <a:solidFill>
                <a:sysClr val="window" lastClr="FFFFFF"/>
              </a:solidFill>
              <a:round/>
              <a:headEnd/>
              <a:tailEnd/>
            </a:ln>
            <a:effectLst>
              <a:outerShdw blurRad="101600" dist="38100" dir="8100000" algn="tr" rotWithShape="0">
                <a:prstClr val="black">
                  <a:alpha val="40000"/>
                </a:prstClr>
              </a:outerShdw>
            </a:effec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itchFamily="34" charset="-122"/>
              </a:endParaRPr>
            </a:p>
          </p:txBody>
        </p:sp>
        <p:sp>
          <p:nvSpPr>
            <p:cNvPr id="57" name="Freeform 36"/>
            <p:cNvSpPr>
              <a:spLocks noEditPoints="1"/>
            </p:cNvSpPr>
            <p:nvPr/>
          </p:nvSpPr>
          <p:spPr bwMode="auto">
            <a:xfrm>
              <a:off x="261937" y="217487"/>
              <a:ext cx="712788" cy="701675"/>
            </a:xfrm>
            <a:custGeom>
              <a:avLst/>
              <a:gdLst>
                <a:gd name="T0" fmla="*/ 188097 w 792"/>
                <a:gd name="T1" fmla="*/ 307152 h 779"/>
                <a:gd name="T2" fmla="*/ 249296 w 792"/>
                <a:gd name="T3" fmla="*/ 200865 h 779"/>
                <a:gd name="T4" fmla="*/ 350994 w 792"/>
                <a:gd name="T5" fmla="*/ 290938 h 779"/>
                <a:gd name="T6" fmla="*/ 264596 w 792"/>
                <a:gd name="T7" fmla="*/ 182850 h 779"/>
                <a:gd name="T8" fmla="*/ 350994 w 792"/>
                <a:gd name="T9" fmla="*/ 290938 h 779"/>
                <a:gd name="T10" fmla="*/ 350994 w 792"/>
                <a:gd name="T11" fmla="*/ 290938 h 779"/>
                <a:gd name="T12" fmla="*/ 420293 w 792"/>
                <a:gd name="T13" fmla="*/ 174743 h 779"/>
                <a:gd name="T14" fmla="*/ 442793 w 792"/>
                <a:gd name="T15" fmla="*/ 163034 h 779"/>
                <a:gd name="T16" fmla="*/ 445493 w 792"/>
                <a:gd name="T17" fmla="*/ 182850 h 779"/>
                <a:gd name="T18" fmla="*/ 439193 w 792"/>
                <a:gd name="T19" fmla="*/ 215276 h 779"/>
                <a:gd name="T20" fmla="*/ 418493 w 792"/>
                <a:gd name="T21" fmla="*/ 207170 h 779"/>
                <a:gd name="T22" fmla="*/ 393293 w 792"/>
                <a:gd name="T23" fmla="*/ 185552 h 779"/>
                <a:gd name="T24" fmla="*/ 410393 w 792"/>
                <a:gd name="T25" fmla="*/ 172942 h 779"/>
                <a:gd name="T26" fmla="*/ 442793 w 792"/>
                <a:gd name="T27" fmla="*/ 163034 h 779"/>
                <a:gd name="T28" fmla="*/ 337494 w 792"/>
                <a:gd name="T29" fmla="*/ 308953 h 779"/>
                <a:gd name="T30" fmla="*/ 325795 w 792"/>
                <a:gd name="T31" fmla="*/ 440461 h 779"/>
                <a:gd name="T32" fmla="*/ 371694 w 792"/>
                <a:gd name="T33" fmla="*/ 320663 h 779"/>
                <a:gd name="T34" fmla="*/ 280795 w 792"/>
                <a:gd name="T35" fmla="*/ 268420 h 779"/>
                <a:gd name="T36" fmla="*/ 246596 w 792"/>
                <a:gd name="T37" fmla="*/ 280130 h 779"/>
                <a:gd name="T38" fmla="*/ 292495 w 792"/>
                <a:gd name="T39" fmla="*/ 440461 h 779"/>
                <a:gd name="T40" fmla="*/ 280795 w 792"/>
                <a:gd name="T41" fmla="*/ 268420 h 779"/>
                <a:gd name="T42" fmla="*/ 416693 w 792"/>
                <a:gd name="T43" fmla="*/ 240497 h 779"/>
                <a:gd name="T44" fmla="*/ 404993 w 792"/>
                <a:gd name="T45" fmla="*/ 440461 h 779"/>
                <a:gd name="T46" fmla="*/ 450892 w 792"/>
                <a:gd name="T47" fmla="*/ 253107 h 779"/>
                <a:gd name="T48" fmla="*/ 201597 w 792"/>
                <a:gd name="T49" fmla="*/ 351288 h 779"/>
                <a:gd name="T50" fmla="*/ 167397 w 792"/>
                <a:gd name="T51" fmla="*/ 362997 h 779"/>
                <a:gd name="T52" fmla="*/ 213296 w 792"/>
                <a:gd name="T53" fmla="*/ 440461 h 779"/>
                <a:gd name="T54" fmla="*/ 201597 w 792"/>
                <a:gd name="T55" fmla="*/ 351288 h 779"/>
                <a:gd name="T56" fmla="*/ 122398 w 792"/>
                <a:gd name="T57" fmla="*/ 440461 h 779"/>
                <a:gd name="T58" fmla="*/ 110698 w 792"/>
                <a:gd name="T59" fmla="*/ 170240 h 779"/>
                <a:gd name="T60" fmla="*/ 134098 w 792"/>
                <a:gd name="T61" fmla="*/ 170240 h 779"/>
                <a:gd name="T62" fmla="*/ 477892 w 792"/>
                <a:gd name="T63" fmla="*/ 417042 h 779"/>
                <a:gd name="T64" fmla="*/ 477892 w 792"/>
                <a:gd name="T65" fmla="*/ 440461 h 779"/>
                <a:gd name="T66" fmla="*/ 110698 w 792"/>
                <a:gd name="T67" fmla="*/ 428751 h 779"/>
                <a:gd name="T68" fmla="*/ 477892 w 792"/>
                <a:gd name="T69" fmla="*/ 417042 h 779"/>
                <a:gd name="T70" fmla="*/ 611990 w 792"/>
                <a:gd name="T71" fmla="*/ 701675 h 779"/>
                <a:gd name="T72" fmla="*/ 436493 w 792"/>
                <a:gd name="T73" fmla="*/ 566564 h 779"/>
                <a:gd name="T74" fmla="*/ 0 w 792"/>
                <a:gd name="T75" fmla="*/ 299045 h 779"/>
                <a:gd name="T76" fmla="*/ 599390 w 792"/>
                <a:gd name="T77" fmla="*/ 299045 h 779"/>
                <a:gd name="T78" fmla="*/ 677689 w 792"/>
                <a:gd name="T79" fmla="*/ 544947 h 779"/>
                <a:gd name="T80" fmla="*/ 300595 w 792"/>
                <a:gd name="T81" fmla="*/ 561160 h 779"/>
                <a:gd name="T82" fmla="*/ 561591 w 792"/>
                <a:gd name="T83" fmla="*/ 299045 h 779"/>
                <a:gd name="T84" fmla="*/ 38699 w 792"/>
                <a:gd name="T85" fmla="*/ 299045 h 7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92" h="779">
                  <a:moveTo>
                    <a:pt x="297" y="240"/>
                  </a:moveTo>
                  <a:lnTo>
                    <a:pt x="209" y="341"/>
                  </a:lnTo>
                  <a:lnTo>
                    <a:pt x="188" y="323"/>
                  </a:lnTo>
                  <a:lnTo>
                    <a:pt x="277" y="223"/>
                  </a:lnTo>
                  <a:lnTo>
                    <a:pt x="297" y="240"/>
                  </a:lnTo>
                  <a:close/>
                  <a:moveTo>
                    <a:pt x="390" y="323"/>
                  </a:moveTo>
                  <a:lnTo>
                    <a:pt x="276" y="224"/>
                  </a:lnTo>
                  <a:lnTo>
                    <a:pt x="294" y="203"/>
                  </a:lnTo>
                  <a:lnTo>
                    <a:pt x="408" y="303"/>
                  </a:lnTo>
                  <a:lnTo>
                    <a:pt x="390" y="323"/>
                  </a:lnTo>
                  <a:close/>
                  <a:moveTo>
                    <a:pt x="487" y="212"/>
                  </a:moveTo>
                  <a:lnTo>
                    <a:pt x="390" y="323"/>
                  </a:lnTo>
                  <a:lnTo>
                    <a:pt x="369" y="305"/>
                  </a:lnTo>
                  <a:lnTo>
                    <a:pt x="467" y="194"/>
                  </a:lnTo>
                  <a:lnTo>
                    <a:pt x="487" y="212"/>
                  </a:lnTo>
                  <a:close/>
                  <a:moveTo>
                    <a:pt x="492" y="181"/>
                  </a:moveTo>
                  <a:cubicBezTo>
                    <a:pt x="497" y="179"/>
                    <a:pt x="500" y="182"/>
                    <a:pt x="499" y="187"/>
                  </a:cubicBezTo>
                  <a:lnTo>
                    <a:pt x="495" y="203"/>
                  </a:lnTo>
                  <a:cubicBezTo>
                    <a:pt x="494" y="209"/>
                    <a:pt x="492" y="217"/>
                    <a:pt x="491" y="222"/>
                  </a:cubicBezTo>
                  <a:lnTo>
                    <a:pt x="488" y="239"/>
                  </a:lnTo>
                  <a:cubicBezTo>
                    <a:pt x="487" y="244"/>
                    <a:pt x="483" y="245"/>
                    <a:pt x="479" y="242"/>
                  </a:cubicBezTo>
                  <a:lnTo>
                    <a:pt x="465" y="230"/>
                  </a:lnTo>
                  <a:cubicBezTo>
                    <a:pt x="461" y="227"/>
                    <a:pt x="455" y="221"/>
                    <a:pt x="451" y="217"/>
                  </a:cubicBezTo>
                  <a:lnTo>
                    <a:pt x="437" y="206"/>
                  </a:lnTo>
                  <a:cubicBezTo>
                    <a:pt x="433" y="202"/>
                    <a:pt x="434" y="198"/>
                    <a:pt x="439" y="197"/>
                  </a:cubicBezTo>
                  <a:lnTo>
                    <a:pt x="456" y="192"/>
                  </a:lnTo>
                  <a:cubicBezTo>
                    <a:pt x="461" y="190"/>
                    <a:pt x="470" y="187"/>
                    <a:pt x="475" y="186"/>
                  </a:cubicBezTo>
                  <a:lnTo>
                    <a:pt x="492" y="181"/>
                  </a:lnTo>
                  <a:close/>
                  <a:moveTo>
                    <a:pt x="400" y="343"/>
                  </a:moveTo>
                  <a:lnTo>
                    <a:pt x="375" y="343"/>
                  </a:lnTo>
                  <a:cubicBezTo>
                    <a:pt x="368" y="343"/>
                    <a:pt x="362" y="349"/>
                    <a:pt x="362" y="356"/>
                  </a:cubicBezTo>
                  <a:lnTo>
                    <a:pt x="362" y="489"/>
                  </a:lnTo>
                  <a:lnTo>
                    <a:pt x="413" y="489"/>
                  </a:lnTo>
                  <a:lnTo>
                    <a:pt x="413" y="356"/>
                  </a:lnTo>
                  <a:cubicBezTo>
                    <a:pt x="413" y="349"/>
                    <a:pt x="407" y="343"/>
                    <a:pt x="400" y="343"/>
                  </a:cubicBezTo>
                  <a:close/>
                  <a:moveTo>
                    <a:pt x="312" y="298"/>
                  </a:moveTo>
                  <a:lnTo>
                    <a:pt x="287" y="298"/>
                  </a:lnTo>
                  <a:cubicBezTo>
                    <a:pt x="280" y="298"/>
                    <a:pt x="274" y="304"/>
                    <a:pt x="274" y="311"/>
                  </a:cubicBezTo>
                  <a:lnTo>
                    <a:pt x="274" y="489"/>
                  </a:lnTo>
                  <a:lnTo>
                    <a:pt x="325" y="489"/>
                  </a:lnTo>
                  <a:lnTo>
                    <a:pt x="325" y="311"/>
                  </a:lnTo>
                  <a:cubicBezTo>
                    <a:pt x="325" y="304"/>
                    <a:pt x="319" y="298"/>
                    <a:pt x="312" y="298"/>
                  </a:cubicBezTo>
                  <a:close/>
                  <a:moveTo>
                    <a:pt x="488" y="267"/>
                  </a:moveTo>
                  <a:lnTo>
                    <a:pt x="463" y="267"/>
                  </a:lnTo>
                  <a:cubicBezTo>
                    <a:pt x="456" y="267"/>
                    <a:pt x="450" y="273"/>
                    <a:pt x="450" y="281"/>
                  </a:cubicBezTo>
                  <a:lnTo>
                    <a:pt x="450" y="489"/>
                  </a:lnTo>
                  <a:lnTo>
                    <a:pt x="501" y="489"/>
                  </a:lnTo>
                  <a:lnTo>
                    <a:pt x="501" y="281"/>
                  </a:lnTo>
                  <a:cubicBezTo>
                    <a:pt x="501" y="273"/>
                    <a:pt x="495" y="267"/>
                    <a:pt x="488" y="267"/>
                  </a:cubicBezTo>
                  <a:close/>
                  <a:moveTo>
                    <a:pt x="224" y="390"/>
                  </a:moveTo>
                  <a:lnTo>
                    <a:pt x="200" y="390"/>
                  </a:lnTo>
                  <a:cubicBezTo>
                    <a:pt x="192" y="390"/>
                    <a:pt x="186" y="396"/>
                    <a:pt x="186" y="403"/>
                  </a:cubicBezTo>
                  <a:lnTo>
                    <a:pt x="186" y="489"/>
                  </a:lnTo>
                  <a:lnTo>
                    <a:pt x="237" y="489"/>
                  </a:lnTo>
                  <a:lnTo>
                    <a:pt x="237" y="403"/>
                  </a:lnTo>
                  <a:cubicBezTo>
                    <a:pt x="237" y="396"/>
                    <a:pt x="231" y="390"/>
                    <a:pt x="224" y="390"/>
                  </a:cubicBezTo>
                  <a:close/>
                  <a:moveTo>
                    <a:pt x="149" y="476"/>
                  </a:moveTo>
                  <a:cubicBezTo>
                    <a:pt x="149" y="483"/>
                    <a:pt x="144" y="489"/>
                    <a:pt x="136" y="489"/>
                  </a:cubicBezTo>
                  <a:cubicBezTo>
                    <a:pt x="129" y="489"/>
                    <a:pt x="123" y="483"/>
                    <a:pt x="123" y="476"/>
                  </a:cubicBezTo>
                  <a:lnTo>
                    <a:pt x="123" y="189"/>
                  </a:lnTo>
                  <a:cubicBezTo>
                    <a:pt x="123" y="182"/>
                    <a:pt x="129" y="176"/>
                    <a:pt x="136" y="176"/>
                  </a:cubicBezTo>
                  <a:cubicBezTo>
                    <a:pt x="143" y="176"/>
                    <a:pt x="149" y="182"/>
                    <a:pt x="149" y="189"/>
                  </a:cubicBezTo>
                  <a:lnTo>
                    <a:pt x="149" y="476"/>
                  </a:lnTo>
                  <a:close/>
                  <a:moveTo>
                    <a:pt x="531" y="463"/>
                  </a:moveTo>
                  <a:cubicBezTo>
                    <a:pt x="538" y="463"/>
                    <a:pt x="544" y="469"/>
                    <a:pt x="544" y="476"/>
                  </a:cubicBezTo>
                  <a:cubicBezTo>
                    <a:pt x="544" y="483"/>
                    <a:pt x="538" y="489"/>
                    <a:pt x="531" y="489"/>
                  </a:cubicBezTo>
                  <a:lnTo>
                    <a:pt x="136" y="489"/>
                  </a:lnTo>
                  <a:cubicBezTo>
                    <a:pt x="129" y="489"/>
                    <a:pt x="123" y="483"/>
                    <a:pt x="123" y="476"/>
                  </a:cubicBezTo>
                  <a:cubicBezTo>
                    <a:pt x="123" y="469"/>
                    <a:pt x="129" y="463"/>
                    <a:pt x="136" y="463"/>
                  </a:cubicBezTo>
                  <a:lnTo>
                    <a:pt x="531" y="463"/>
                  </a:lnTo>
                  <a:close/>
                  <a:moveTo>
                    <a:pt x="753" y="750"/>
                  </a:moveTo>
                  <a:cubicBezTo>
                    <a:pt x="732" y="770"/>
                    <a:pt x="706" y="779"/>
                    <a:pt x="680" y="779"/>
                  </a:cubicBezTo>
                  <a:cubicBezTo>
                    <a:pt x="654" y="779"/>
                    <a:pt x="628" y="770"/>
                    <a:pt x="608" y="750"/>
                  </a:cubicBezTo>
                  <a:lnTo>
                    <a:pt x="485" y="629"/>
                  </a:lnTo>
                  <a:cubicBezTo>
                    <a:pt x="440" y="653"/>
                    <a:pt x="388" y="666"/>
                    <a:pt x="334" y="666"/>
                  </a:cubicBezTo>
                  <a:cubicBezTo>
                    <a:pt x="149" y="666"/>
                    <a:pt x="0" y="517"/>
                    <a:pt x="0" y="332"/>
                  </a:cubicBezTo>
                  <a:cubicBezTo>
                    <a:pt x="0" y="149"/>
                    <a:pt x="149" y="0"/>
                    <a:pt x="334" y="0"/>
                  </a:cubicBezTo>
                  <a:cubicBezTo>
                    <a:pt x="517" y="0"/>
                    <a:pt x="666" y="149"/>
                    <a:pt x="666" y="332"/>
                  </a:cubicBezTo>
                  <a:cubicBezTo>
                    <a:pt x="666" y="387"/>
                    <a:pt x="653" y="439"/>
                    <a:pt x="630" y="484"/>
                  </a:cubicBezTo>
                  <a:lnTo>
                    <a:pt x="753" y="605"/>
                  </a:lnTo>
                  <a:cubicBezTo>
                    <a:pt x="792" y="645"/>
                    <a:pt x="792" y="709"/>
                    <a:pt x="753" y="750"/>
                  </a:cubicBezTo>
                  <a:close/>
                  <a:moveTo>
                    <a:pt x="334" y="623"/>
                  </a:moveTo>
                  <a:lnTo>
                    <a:pt x="334" y="623"/>
                  </a:lnTo>
                  <a:cubicBezTo>
                    <a:pt x="494" y="623"/>
                    <a:pt x="624" y="493"/>
                    <a:pt x="624" y="332"/>
                  </a:cubicBezTo>
                  <a:cubicBezTo>
                    <a:pt x="624" y="172"/>
                    <a:pt x="494" y="42"/>
                    <a:pt x="334" y="42"/>
                  </a:cubicBezTo>
                  <a:cubicBezTo>
                    <a:pt x="173" y="42"/>
                    <a:pt x="43" y="172"/>
                    <a:pt x="43" y="332"/>
                  </a:cubicBezTo>
                  <a:cubicBezTo>
                    <a:pt x="43" y="493"/>
                    <a:pt x="173" y="623"/>
                    <a:pt x="334" y="623"/>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grpSp>
      <p:grpSp>
        <p:nvGrpSpPr>
          <p:cNvPr id="58" name="组合 37"/>
          <p:cNvGrpSpPr>
            <a:grpSpLocks/>
          </p:cNvGrpSpPr>
          <p:nvPr/>
        </p:nvGrpSpPr>
        <p:grpSpPr bwMode="auto">
          <a:xfrm>
            <a:off x="4860032" y="4581128"/>
            <a:ext cx="648071" cy="648071"/>
            <a:chOff x="0" y="0"/>
            <a:chExt cx="1154113" cy="1155698"/>
          </a:xfrm>
          <a:solidFill>
            <a:sysClr val="window" lastClr="FFFFFF">
              <a:lumMod val="65000"/>
            </a:sysClr>
          </a:solidFill>
        </p:grpSpPr>
        <p:sp>
          <p:nvSpPr>
            <p:cNvPr id="59" name="Oval 31"/>
            <p:cNvSpPr>
              <a:spLocks noChangeArrowheads="1"/>
            </p:cNvSpPr>
            <p:nvPr/>
          </p:nvSpPr>
          <p:spPr bwMode="auto">
            <a:xfrm>
              <a:off x="0" y="0"/>
              <a:ext cx="1154113" cy="1155699"/>
            </a:xfrm>
            <a:prstGeom prst="ellipse">
              <a:avLst/>
            </a:prstGeom>
            <a:solidFill>
              <a:srgbClr val="0070C0"/>
            </a:solidFill>
            <a:ln w="63500">
              <a:solidFill>
                <a:sysClr val="window" lastClr="FFFFFF"/>
              </a:solidFill>
              <a:round/>
              <a:headEnd/>
              <a:tailEnd/>
            </a:ln>
            <a:effectLst>
              <a:outerShdw blurRad="101600" dist="38100" dir="8100000" algn="tr" rotWithShape="0">
                <a:prstClr val="black">
                  <a:alpha val="40000"/>
                </a:prstClr>
              </a:outerShdw>
            </a:effec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itchFamily="34" charset="-122"/>
              </a:endParaRPr>
            </a:p>
          </p:txBody>
        </p:sp>
        <p:sp>
          <p:nvSpPr>
            <p:cNvPr id="60" name="Freeform 35"/>
            <p:cNvSpPr>
              <a:spLocks noEditPoints="1"/>
            </p:cNvSpPr>
            <p:nvPr/>
          </p:nvSpPr>
          <p:spPr bwMode="auto">
            <a:xfrm>
              <a:off x="269875" y="169862"/>
              <a:ext cx="563563" cy="766762"/>
            </a:xfrm>
            <a:custGeom>
              <a:avLst/>
              <a:gdLst>
                <a:gd name="T0" fmla="*/ 73939 w 625"/>
                <a:gd name="T1" fmla="*/ 124194 h 852"/>
                <a:gd name="T2" fmla="*/ 62217 w 625"/>
                <a:gd name="T3" fmla="*/ 766762 h 852"/>
                <a:gd name="T4" fmla="*/ 563563 w 625"/>
                <a:gd name="T5" fmla="*/ 188091 h 852"/>
                <a:gd name="T6" fmla="*/ 520281 w 625"/>
                <a:gd name="T7" fmla="*/ 201590 h 852"/>
                <a:gd name="T8" fmla="*/ 64021 w 625"/>
                <a:gd name="T9" fmla="*/ 722664 h 852"/>
                <a:gd name="T10" fmla="*/ 243459 w 625"/>
                <a:gd name="T11" fmla="*/ 81896 h 852"/>
                <a:gd name="T12" fmla="*/ 320104 w 625"/>
                <a:gd name="T13" fmla="*/ 81896 h 852"/>
                <a:gd name="T14" fmla="*/ 280429 w 625"/>
                <a:gd name="T15" fmla="*/ 122394 h 852"/>
                <a:gd name="T16" fmla="*/ 196571 w 625"/>
                <a:gd name="T17" fmla="*/ 83696 h 852"/>
                <a:gd name="T18" fmla="*/ 103696 w 625"/>
                <a:gd name="T19" fmla="*/ 194390 h 852"/>
                <a:gd name="T20" fmla="*/ 459867 w 625"/>
                <a:gd name="T21" fmla="*/ 194390 h 852"/>
                <a:gd name="T22" fmla="*/ 366992 w 625"/>
                <a:gd name="T23" fmla="*/ 83696 h 852"/>
                <a:gd name="T24" fmla="*/ 196571 w 625"/>
                <a:gd name="T25" fmla="*/ 83696 h 852"/>
                <a:gd name="T26" fmla="*/ 199276 w 625"/>
                <a:gd name="T27" fmla="*/ 582271 h 852"/>
                <a:gd name="T28" fmla="*/ 136157 w 625"/>
                <a:gd name="T29" fmla="*/ 600270 h 852"/>
                <a:gd name="T30" fmla="*/ 122631 w 625"/>
                <a:gd name="T31" fmla="*/ 613770 h 852"/>
                <a:gd name="T32" fmla="*/ 199276 w 625"/>
                <a:gd name="T33" fmla="*/ 619169 h 852"/>
                <a:gd name="T34" fmla="*/ 119025 w 625"/>
                <a:gd name="T35" fmla="*/ 658767 h 852"/>
                <a:gd name="T36" fmla="*/ 218212 w 625"/>
                <a:gd name="T37" fmla="*/ 610170 h 852"/>
                <a:gd name="T38" fmla="*/ 218212 w 625"/>
                <a:gd name="T39" fmla="*/ 578671 h 852"/>
                <a:gd name="T40" fmla="*/ 99187 w 625"/>
                <a:gd name="T41" fmla="*/ 584971 h 852"/>
                <a:gd name="T42" fmla="*/ 192964 w 625"/>
                <a:gd name="T43" fmla="*/ 683966 h 852"/>
                <a:gd name="T44" fmla="*/ 192964 w 625"/>
                <a:gd name="T45" fmla="*/ 301485 h 852"/>
                <a:gd name="T46" fmla="*/ 136157 w 625"/>
                <a:gd name="T47" fmla="*/ 318584 h 852"/>
                <a:gd name="T48" fmla="*/ 155994 w 625"/>
                <a:gd name="T49" fmla="*/ 368982 h 852"/>
                <a:gd name="T50" fmla="*/ 119025 w 625"/>
                <a:gd name="T51" fmla="*/ 382481 h 852"/>
                <a:gd name="T52" fmla="*/ 192964 w 625"/>
                <a:gd name="T53" fmla="*/ 281686 h 852"/>
                <a:gd name="T54" fmla="*/ 99187 w 625"/>
                <a:gd name="T55" fmla="*/ 380681 h 852"/>
                <a:gd name="T56" fmla="*/ 217310 w 625"/>
                <a:gd name="T57" fmla="*/ 323084 h 852"/>
                <a:gd name="T58" fmla="*/ 216408 w 625"/>
                <a:gd name="T59" fmla="*/ 296985 h 852"/>
                <a:gd name="T60" fmla="*/ 199276 w 625"/>
                <a:gd name="T61" fmla="*/ 452678 h 852"/>
                <a:gd name="T62" fmla="*/ 122631 w 625"/>
                <a:gd name="T63" fmla="*/ 471577 h 852"/>
                <a:gd name="T64" fmla="*/ 199276 w 625"/>
                <a:gd name="T65" fmla="*/ 522874 h 852"/>
                <a:gd name="T66" fmla="*/ 218212 w 625"/>
                <a:gd name="T67" fmla="*/ 438278 h 852"/>
                <a:gd name="T68" fmla="*/ 99187 w 625"/>
                <a:gd name="T69" fmla="*/ 442778 h 852"/>
                <a:gd name="T70" fmla="*/ 199276 w 625"/>
                <a:gd name="T71" fmla="*/ 541773 h 852"/>
                <a:gd name="T72" fmla="*/ 260592 w 625"/>
                <a:gd name="T73" fmla="*/ 418479 h 852"/>
                <a:gd name="T74" fmla="*/ 294856 w 625"/>
                <a:gd name="T75" fmla="*/ 650668 h 852"/>
                <a:gd name="T76" fmla="*/ 452654 w 625"/>
                <a:gd name="T77" fmla="*/ 602070 h 852"/>
                <a:gd name="T78" fmla="*/ 288544 w 625"/>
                <a:gd name="T79" fmla="*/ 644368 h 852"/>
                <a:gd name="T80" fmla="*/ 452654 w 625"/>
                <a:gd name="T81" fmla="*/ 456277 h 852"/>
                <a:gd name="T82" fmla="*/ 288544 w 625"/>
                <a:gd name="T83" fmla="*/ 368982 h 852"/>
                <a:gd name="T84" fmla="*/ 288544 w 625"/>
                <a:gd name="T85" fmla="*/ 316784 h 8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25" h="852">
                  <a:moveTo>
                    <a:pt x="48" y="224"/>
                  </a:moveTo>
                  <a:cubicBezTo>
                    <a:pt x="48" y="200"/>
                    <a:pt x="59" y="188"/>
                    <a:pt x="82" y="188"/>
                  </a:cubicBezTo>
                  <a:lnTo>
                    <a:pt x="82" y="138"/>
                  </a:lnTo>
                  <a:cubicBezTo>
                    <a:pt x="39" y="139"/>
                    <a:pt x="0" y="167"/>
                    <a:pt x="0" y="209"/>
                  </a:cubicBezTo>
                  <a:lnTo>
                    <a:pt x="0" y="783"/>
                  </a:lnTo>
                  <a:cubicBezTo>
                    <a:pt x="0" y="818"/>
                    <a:pt x="34" y="852"/>
                    <a:pt x="69" y="852"/>
                  </a:cubicBezTo>
                  <a:lnTo>
                    <a:pt x="556" y="852"/>
                  </a:lnTo>
                  <a:cubicBezTo>
                    <a:pt x="591" y="852"/>
                    <a:pt x="625" y="818"/>
                    <a:pt x="625" y="783"/>
                  </a:cubicBezTo>
                  <a:lnTo>
                    <a:pt x="625" y="209"/>
                  </a:lnTo>
                  <a:cubicBezTo>
                    <a:pt x="625" y="167"/>
                    <a:pt x="586" y="139"/>
                    <a:pt x="543" y="138"/>
                  </a:cubicBezTo>
                  <a:lnTo>
                    <a:pt x="543" y="188"/>
                  </a:lnTo>
                  <a:cubicBezTo>
                    <a:pt x="566" y="188"/>
                    <a:pt x="577" y="200"/>
                    <a:pt x="577" y="224"/>
                  </a:cubicBezTo>
                  <a:lnTo>
                    <a:pt x="577" y="768"/>
                  </a:lnTo>
                  <a:cubicBezTo>
                    <a:pt x="577" y="785"/>
                    <a:pt x="570" y="803"/>
                    <a:pt x="554" y="803"/>
                  </a:cubicBezTo>
                  <a:lnTo>
                    <a:pt x="71" y="803"/>
                  </a:lnTo>
                  <a:cubicBezTo>
                    <a:pt x="53" y="803"/>
                    <a:pt x="48" y="783"/>
                    <a:pt x="48" y="764"/>
                  </a:cubicBezTo>
                  <a:lnTo>
                    <a:pt x="48" y="224"/>
                  </a:lnTo>
                  <a:close/>
                  <a:moveTo>
                    <a:pt x="270" y="91"/>
                  </a:moveTo>
                  <a:cubicBezTo>
                    <a:pt x="270" y="71"/>
                    <a:pt x="289" y="52"/>
                    <a:pt x="309" y="52"/>
                  </a:cubicBezTo>
                  <a:lnTo>
                    <a:pt x="316" y="52"/>
                  </a:lnTo>
                  <a:cubicBezTo>
                    <a:pt x="336" y="52"/>
                    <a:pt x="355" y="71"/>
                    <a:pt x="355" y="91"/>
                  </a:cubicBezTo>
                  <a:lnTo>
                    <a:pt x="355" y="95"/>
                  </a:lnTo>
                  <a:cubicBezTo>
                    <a:pt x="355" y="117"/>
                    <a:pt x="336" y="136"/>
                    <a:pt x="314" y="136"/>
                  </a:cubicBezTo>
                  <a:lnTo>
                    <a:pt x="311" y="136"/>
                  </a:lnTo>
                  <a:cubicBezTo>
                    <a:pt x="289" y="136"/>
                    <a:pt x="270" y="117"/>
                    <a:pt x="270" y="95"/>
                  </a:cubicBezTo>
                  <a:lnTo>
                    <a:pt x="270" y="91"/>
                  </a:lnTo>
                  <a:close/>
                  <a:moveTo>
                    <a:pt x="218" y="93"/>
                  </a:moveTo>
                  <a:lnTo>
                    <a:pt x="149" y="93"/>
                  </a:lnTo>
                  <a:cubicBezTo>
                    <a:pt x="126" y="93"/>
                    <a:pt x="115" y="104"/>
                    <a:pt x="115" y="127"/>
                  </a:cubicBezTo>
                  <a:lnTo>
                    <a:pt x="115" y="216"/>
                  </a:lnTo>
                  <a:cubicBezTo>
                    <a:pt x="115" y="231"/>
                    <a:pt x="124" y="246"/>
                    <a:pt x="138" y="246"/>
                  </a:cubicBezTo>
                  <a:lnTo>
                    <a:pt x="487" y="246"/>
                  </a:lnTo>
                  <a:cubicBezTo>
                    <a:pt x="501" y="246"/>
                    <a:pt x="510" y="231"/>
                    <a:pt x="510" y="216"/>
                  </a:cubicBezTo>
                  <a:lnTo>
                    <a:pt x="510" y="127"/>
                  </a:lnTo>
                  <a:cubicBezTo>
                    <a:pt x="510" y="104"/>
                    <a:pt x="499" y="93"/>
                    <a:pt x="476" y="93"/>
                  </a:cubicBezTo>
                  <a:lnTo>
                    <a:pt x="407" y="93"/>
                  </a:lnTo>
                  <a:cubicBezTo>
                    <a:pt x="407" y="45"/>
                    <a:pt x="366" y="0"/>
                    <a:pt x="320" y="0"/>
                  </a:cubicBezTo>
                  <a:lnTo>
                    <a:pt x="305" y="0"/>
                  </a:lnTo>
                  <a:cubicBezTo>
                    <a:pt x="259" y="0"/>
                    <a:pt x="218" y="45"/>
                    <a:pt x="218" y="93"/>
                  </a:cubicBezTo>
                  <a:close/>
                  <a:moveTo>
                    <a:pt x="132" y="654"/>
                  </a:moveTo>
                  <a:cubicBezTo>
                    <a:pt x="132" y="649"/>
                    <a:pt x="133" y="647"/>
                    <a:pt x="138" y="647"/>
                  </a:cubicBezTo>
                  <a:lnTo>
                    <a:pt x="221" y="647"/>
                  </a:lnTo>
                  <a:lnTo>
                    <a:pt x="221" y="654"/>
                  </a:lnTo>
                  <a:cubicBezTo>
                    <a:pt x="221" y="661"/>
                    <a:pt x="186" y="680"/>
                    <a:pt x="180" y="684"/>
                  </a:cubicBezTo>
                  <a:cubicBezTo>
                    <a:pt x="174" y="679"/>
                    <a:pt x="161" y="667"/>
                    <a:pt x="151" y="667"/>
                  </a:cubicBezTo>
                  <a:lnTo>
                    <a:pt x="149" y="667"/>
                  </a:lnTo>
                  <a:cubicBezTo>
                    <a:pt x="144" y="667"/>
                    <a:pt x="136" y="675"/>
                    <a:pt x="136" y="680"/>
                  </a:cubicBezTo>
                  <a:lnTo>
                    <a:pt x="136" y="682"/>
                  </a:lnTo>
                  <a:cubicBezTo>
                    <a:pt x="136" y="688"/>
                    <a:pt x="167" y="721"/>
                    <a:pt x="173" y="721"/>
                  </a:cubicBezTo>
                  <a:lnTo>
                    <a:pt x="175" y="721"/>
                  </a:lnTo>
                  <a:cubicBezTo>
                    <a:pt x="180" y="721"/>
                    <a:pt x="214" y="693"/>
                    <a:pt x="221" y="688"/>
                  </a:cubicBezTo>
                  <a:cubicBezTo>
                    <a:pt x="221" y="700"/>
                    <a:pt x="225" y="738"/>
                    <a:pt x="214" y="738"/>
                  </a:cubicBezTo>
                  <a:lnTo>
                    <a:pt x="138" y="738"/>
                  </a:lnTo>
                  <a:cubicBezTo>
                    <a:pt x="133" y="738"/>
                    <a:pt x="132" y="737"/>
                    <a:pt x="132" y="732"/>
                  </a:cubicBezTo>
                  <a:lnTo>
                    <a:pt x="132" y="654"/>
                  </a:lnTo>
                  <a:close/>
                  <a:moveTo>
                    <a:pt x="214" y="760"/>
                  </a:moveTo>
                  <a:cubicBezTo>
                    <a:pt x="255" y="760"/>
                    <a:pt x="240" y="715"/>
                    <a:pt x="242" y="678"/>
                  </a:cubicBezTo>
                  <a:cubicBezTo>
                    <a:pt x="243" y="658"/>
                    <a:pt x="292" y="642"/>
                    <a:pt x="296" y="624"/>
                  </a:cubicBezTo>
                  <a:lnTo>
                    <a:pt x="290" y="624"/>
                  </a:lnTo>
                  <a:cubicBezTo>
                    <a:pt x="275" y="624"/>
                    <a:pt x="253" y="637"/>
                    <a:pt x="242" y="643"/>
                  </a:cubicBezTo>
                  <a:cubicBezTo>
                    <a:pt x="237" y="635"/>
                    <a:pt x="232" y="626"/>
                    <a:pt x="218" y="626"/>
                  </a:cubicBezTo>
                  <a:lnTo>
                    <a:pt x="134" y="626"/>
                  </a:lnTo>
                  <a:cubicBezTo>
                    <a:pt x="122" y="626"/>
                    <a:pt x="110" y="637"/>
                    <a:pt x="110" y="650"/>
                  </a:cubicBezTo>
                  <a:lnTo>
                    <a:pt x="110" y="736"/>
                  </a:lnTo>
                  <a:cubicBezTo>
                    <a:pt x="110" y="750"/>
                    <a:pt x="123" y="760"/>
                    <a:pt x="138" y="760"/>
                  </a:cubicBezTo>
                  <a:lnTo>
                    <a:pt x="214" y="760"/>
                  </a:lnTo>
                  <a:close/>
                  <a:moveTo>
                    <a:pt x="132" y="341"/>
                  </a:moveTo>
                  <a:cubicBezTo>
                    <a:pt x="132" y="336"/>
                    <a:pt x="133" y="335"/>
                    <a:pt x="138" y="335"/>
                  </a:cubicBezTo>
                  <a:lnTo>
                    <a:pt x="214" y="335"/>
                  </a:lnTo>
                  <a:cubicBezTo>
                    <a:pt x="219" y="335"/>
                    <a:pt x="221" y="336"/>
                    <a:pt x="221" y="341"/>
                  </a:cubicBezTo>
                  <a:cubicBezTo>
                    <a:pt x="221" y="346"/>
                    <a:pt x="184" y="371"/>
                    <a:pt x="180" y="371"/>
                  </a:cubicBezTo>
                  <a:cubicBezTo>
                    <a:pt x="175" y="371"/>
                    <a:pt x="164" y="354"/>
                    <a:pt x="151" y="354"/>
                  </a:cubicBezTo>
                  <a:cubicBezTo>
                    <a:pt x="145" y="354"/>
                    <a:pt x="136" y="361"/>
                    <a:pt x="136" y="367"/>
                  </a:cubicBezTo>
                  <a:lnTo>
                    <a:pt x="136" y="369"/>
                  </a:lnTo>
                  <a:cubicBezTo>
                    <a:pt x="136" y="378"/>
                    <a:pt x="166" y="406"/>
                    <a:pt x="173" y="410"/>
                  </a:cubicBezTo>
                  <a:lnTo>
                    <a:pt x="221" y="376"/>
                  </a:lnTo>
                  <a:lnTo>
                    <a:pt x="221" y="425"/>
                  </a:lnTo>
                  <a:lnTo>
                    <a:pt x="132" y="425"/>
                  </a:lnTo>
                  <a:lnTo>
                    <a:pt x="132" y="341"/>
                  </a:lnTo>
                  <a:close/>
                  <a:moveTo>
                    <a:pt x="240" y="330"/>
                  </a:moveTo>
                  <a:cubicBezTo>
                    <a:pt x="237" y="319"/>
                    <a:pt x="228" y="313"/>
                    <a:pt x="214" y="313"/>
                  </a:cubicBezTo>
                  <a:lnTo>
                    <a:pt x="138" y="313"/>
                  </a:lnTo>
                  <a:cubicBezTo>
                    <a:pt x="123" y="313"/>
                    <a:pt x="110" y="322"/>
                    <a:pt x="110" y="337"/>
                  </a:cubicBezTo>
                  <a:lnTo>
                    <a:pt x="110" y="423"/>
                  </a:lnTo>
                  <a:cubicBezTo>
                    <a:pt x="110" y="436"/>
                    <a:pt x="122" y="447"/>
                    <a:pt x="134" y="447"/>
                  </a:cubicBezTo>
                  <a:lnTo>
                    <a:pt x="218" y="447"/>
                  </a:lnTo>
                  <a:cubicBezTo>
                    <a:pt x="252" y="447"/>
                    <a:pt x="242" y="393"/>
                    <a:pt x="241" y="359"/>
                  </a:cubicBezTo>
                  <a:lnTo>
                    <a:pt x="296" y="313"/>
                  </a:lnTo>
                  <a:cubicBezTo>
                    <a:pt x="296" y="313"/>
                    <a:pt x="292" y="311"/>
                    <a:pt x="292" y="311"/>
                  </a:cubicBezTo>
                  <a:cubicBezTo>
                    <a:pt x="271" y="311"/>
                    <a:pt x="253" y="329"/>
                    <a:pt x="240" y="330"/>
                  </a:cubicBezTo>
                  <a:close/>
                  <a:moveTo>
                    <a:pt x="132" y="492"/>
                  </a:moveTo>
                  <a:lnTo>
                    <a:pt x="221" y="492"/>
                  </a:lnTo>
                  <a:lnTo>
                    <a:pt x="221" y="503"/>
                  </a:lnTo>
                  <a:lnTo>
                    <a:pt x="180" y="529"/>
                  </a:lnTo>
                  <a:lnTo>
                    <a:pt x="152" y="508"/>
                  </a:lnTo>
                  <a:cubicBezTo>
                    <a:pt x="145" y="513"/>
                    <a:pt x="136" y="515"/>
                    <a:pt x="136" y="524"/>
                  </a:cubicBezTo>
                  <a:cubicBezTo>
                    <a:pt x="136" y="531"/>
                    <a:pt x="167" y="565"/>
                    <a:pt x="173" y="565"/>
                  </a:cubicBezTo>
                  <a:cubicBezTo>
                    <a:pt x="183" y="565"/>
                    <a:pt x="209" y="536"/>
                    <a:pt x="221" y="533"/>
                  </a:cubicBezTo>
                  <a:lnTo>
                    <a:pt x="221" y="581"/>
                  </a:lnTo>
                  <a:lnTo>
                    <a:pt x="132" y="581"/>
                  </a:lnTo>
                  <a:lnTo>
                    <a:pt x="132" y="492"/>
                  </a:lnTo>
                  <a:close/>
                  <a:moveTo>
                    <a:pt x="242" y="487"/>
                  </a:moveTo>
                  <a:cubicBezTo>
                    <a:pt x="238" y="480"/>
                    <a:pt x="233" y="470"/>
                    <a:pt x="221" y="470"/>
                  </a:cubicBezTo>
                  <a:lnTo>
                    <a:pt x="132" y="470"/>
                  </a:lnTo>
                  <a:cubicBezTo>
                    <a:pt x="121" y="470"/>
                    <a:pt x="110" y="481"/>
                    <a:pt x="110" y="492"/>
                  </a:cubicBezTo>
                  <a:lnTo>
                    <a:pt x="110" y="581"/>
                  </a:lnTo>
                  <a:cubicBezTo>
                    <a:pt x="110" y="591"/>
                    <a:pt x="121" y="602"/>
                    <a:pt x="132" y="602"/>
                  </a:cubicBezTo>
                  <a:lnTo>
                    <a:pt x="221" y="602"/>
                  </a:lnTo>
                  <a:cubicBezTo>
                    <a:pt x="252" y="602"/>
                    <a:pt x="242" y="547"/>
                    <a:pt x="242" y="515"/>
                  </a:cubicBezTo>
                  <a:lnTo>
                    <a:pt x="296" y="469"/>
                  </a:lnTo>
                  <a:lnTo>
                    <a:pt x="289" y="465"/>
                  </a:lnTo>
                  <a:lnTo>
                    <a:pt x="242" y="487"/>
                  </a:lnTo>
                  <a:close/>
                  <a:moveTo>
                    <a:pt x="320" y="716"/>
                  </a:moveTo>
                  <a:cubicBezTo>
                    <a:pt x="320" y="721"/>
                    <a:pt x="322" y="723"/>
                    <a:pt x="327" y="723"/>
                  </a:cubicBezTo>
                  <a:lnTo>
                    <a:pt x="495" y="723"/>
                  </a:lnTo>
                  <a:cubicBezTo>
                    <a:pt x="500" y="723"/>
                    <a:pt x="502" y="721"/>
                    <a:pt x="502" y="716"/>
                  </a:cubicBezTo>
                  <a:lnTo>
                    <a:pt x="502" y="669"/>
                  </a:lnTo>
                  <a:cubicBezTo>
                    <a:pt x="502" y="664"/>
                    <a:pt x="500" y="663"/>
                    <a:pt x="495" y="663"/>
                  </a:cubicBezTo>
                  <a:lnTo>
                    <a:pt x="320" y="663"/>
                  </a:lnTo>
                  <a:lnTo>
                    <a:pt x="320" y="716"/>
                  </a:lnTo>
                  <a:close/>
                  <a:moveTo>
                    <a:pt x="320" y="565"/>
                  </a:moveTo>
                  <a:lnTo>
                    <a:pt x="502" y="565"/>
                  </a:lnTo>
                  <a:lnTo>
                    <a:pt x="502" y="507"/>
                  </a:lnTo>
                  <a:lnTo>
                    <a:pt x="320" y="507"/>
                  </a:lnTo>
                  <a:lnTo>
                    <a:pt x="320" y="565"/>
                  </a:lnTo>
                  <a:close/>
                  <a:moveTo>
                    <a:pt x="320" y="410"/>
                  </a:moveTo>
                  <a:lnTo>
                    <a:pt x="452" y="410"/>
                  </a:lnTo>
                  <a:lnTo>
                    <a:pt x="452" y="352"/>
                  </a:lnTo>
                  <a:lnTo>
                    <a:pt x="320" y="352"/>
                  </a:lnTo>
                  <a:lnTo>
                    <a:pt x="320" y="41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grpSp>
      <p:sp>
        <p:nvSpPr>
          <p:cNvPr id="37" name="矩形 36"/>
          <p:cNvSpPr/>
          <p:nvPr/>
        </p:nvSpPr>
        <p:spPr>
          <a:xfrm>
            <a:off x="107504" y="116632"/>
            <a:ext cx="8853835" cy="923330"/>
          </a:xfrm>
          <a:prstGeom prst="rect">
            <a:avLst/>
          </a:prstGeom>
          <a:noFill/>
        </p:spPr>
        <p:txBody>
          <a:bodyPr wrap="none" lIns="91440" tIns="45720" rIns="91440" bIns="45720">
            <a:spAutoFit/>
          </a:bodyPr>
          <a:lstStyle/>
          <a:p>
            <a:pPr algn="ctr"/>
            <a:r>
              <a:rPr lang="en-US" altLang="zh-CN" sz="5400" b="1" u="sng"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Monocrystalline</a:t>
            </a:r>
            <a:r>
              <a:rPr lang="en-US" altLang="zh-CN" sz="5400" b="1" u="sng"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Solar Module</a:t>
            </a:r>
            <a:endParaRPr lang="zh-CN" alt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56" presetClass="path" presetSubtype="0" accel="50000" decel="50000" fill="hold" nodeType="withEffect">
                                  <p:stCondLst>
                                    <p:cond delay="0"/>
                                  </p:stCondLst>
                                  <p:childTnLst>
                                    <p:animMotion origin="layout" path="M 4.06791E-6 -4.81481E-6 L -0.30923 0.12084 " pathEditMode="relative" rAng="0" ptsTypes="AA">
                                      <p:cBhvr>
                                        <p:cTn id="8" dur="1000" spd="-99900" fill="hold"/>
                                        <p:tgtEl>
                                          <p:spTgt spid="28"/>
                                        </p:tgtEl>
                                        <p:attrNameLst>
                                          <p:attrName>ppt_x,ppt_y</p:attrName>
                                        </p:attrNameLst>
                                      </p:cBhvr>
                                      <p:rCtr x="-15400" y="6000"/>
                                    </p:animMotion>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56" presetClass="path" presetSubtype="0" accel="50000" decel="50000" fill="hold" nodeType="withEffect">
                                  <p:stCondLst>
                                    <p:cond delay="0"/>
                                  </p:stCondLst>
                                  <p:childTnLst>
                                    <p:animMotion origin="layout" path="M -1.26838E-6 -4.81481E-6 L 0.30623 -0.10416 " pathEditMode="relative" rAng="0" ptsTypes="AA">
                                      <p:cBhvr>
                                        <p:cTn id="12" dur="1000" spd="-99900" fill="hold"/>
                                        <p:tgtEl>
                                          <p:spTgt spid="40"/>
                                        </p:tgtEl>
                                        <p:attrNameLst>
                                          <p:attrName>ppt_x,ppt_y</p:attrName>
                                        </p:attrNameLst>
                                      </p:cBhvr>
                                      <p:rCtr x="15300" y="-5100"/>
                                    </p:animMotion>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56" presetClass="path" presetSubtype="0" accel="50000" decel="50000" fill="hold" nodeType="withEffect">
                                  <p:stCondLst>
                                    <p:cond delay="0"/>
                                  </p:stCondLst>
                                  <p:childTnLst>
                                    <p:animMotion origin="layout" path="M 4.06791E-6 -4.81481E-6 L -0.30923 0.12084 " pathEditMode="relative" rAng="0" ptsTypes="AA">
                                      <p:cBhvr>
                                        <p:cTn id="16" dur="1000" spd="-99900" fill="hold"/>
                                        <p:tgtEl>
                                          <p:spTgt spid="46"/>
                                        </p:tgtEl>
                                        <p:attrNameLst>
                                          <p:attrName>ppt_x,ppt_y</p:attrName>
                                        </p:attrNameLst>
                                      </p:cBhvr>
                                      <p:rCtr x="-15400" y="6000"/>
                                    </p:animMotion>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52"/>
                                        </p:tgtEl>
                                        <p:attrNameLst>
                                          <p:attrName>style.visibility</p:attrName>
                                        </p:attrNameLst>
                                      </p:cBhvr>
                                      <p:to>
                                        <p:strVal val="visible"/>
                                      </p:to>
                                    </p:set>
                                  </p:childTnLst>
                                </p:cTn>
                              </p:par>
                              <p:par>
                                <p:cTn id="20" presetID="56" presetClass="path" presetSubtype="0" accel="50000" decel="50000" fill="hold" nodeType="withEffect">
                                  <p:stCondLst>
                                    <p:cond delay="0"/>
                                  </p:stCondLst>
                                  <p:childTnLst>
                                    <p:animMotion origin="layout" path="M 1.46481E-6 -2.96296E-6 L -0.313 -0.10856 " pathEditMode="relative" rAng="0" ptsTypes="AA">
                                      <p:cBhvr>
                                        <p:cTn id="21" dur="1000" spd="-99900" fill="hold"/>
                                        <p:tgtEl>
                                          <p:spTgt spid="52"/>
                                        </p:tgtEl>
                                        <p:attrNameLst>
                                          <p:attrName>ppt_x,ppt_y</p:attrName>
                                        </p:attrNameLst>
                                      </p:cBhvr>
                                      <p:rCtr x="-15500" y="-5300"/>
                                    </p:animMotion>
                                  </p:childTnLst>
                                </p:cTn>
                              </p:par>
                              <p:par>
                                <p:cTn id="22" presetID="1"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childTnLst>
                                </p:cTn>
                              </p:par>
                              <p:par>
                                <p:cTn id="24" presetID="56" presetClass="path" presetSubtype="0" accel="50000" decel="50000" fill="hold" nodeType="withEffect">
                                  <p:stCondLst>
                                    <p:cond delay="0"/>
                                  </p:stCondLst>
                                  <p:childTnLst>
                                    <p:animMotion origin="layout" path="M 4.06791E-6 -4.81481E-6 L -0.30923 0.12084 " pathEditMode="relative" rAng="0" ptsTypes="AA">
                                      <p:cBhvr>
                                        <p:cTn id="25" dur="1000" spd="-99900" fill="hold"/>
                                        <p:tgtEl>
                                          <p:spTgt spid="55"/>
                                        </p:tgtEl>
                                        <p:attrNameLst>
                                          <p:attrName>ppt_x,ppt_y</p:attrName>
                                        </p:attrNameLst>
                                      </p:cBhvr>
                                      <p:rCtr x="-15400" y="6000"/>
                                    </p:animMotion>
                                  </p:childTnLst>
                                </p:cTn>
                              </p:par>
                              <p:par>
                                <p:cTn id="26" presetID="1" presetClass="entr" presetSubtype="0" fill="hold" nodeType="withEffect">
                                  <p:stCondLst>
                                    <p:cond delay="0"/>
                                  </p:stCondLst>
                                  <p:childTnLst>
                                    <p:set>
                                      <p:cBhvr>
                                        <p:cTn id="27" dur="1" fill="hold">
                                          <p:stCondLst>
                                            <p:cond delay="0"/>
                                          </p:stCondLst>
                                        </p:cTn>
                                        <p:tgtEl>
                                          <p:spTgt spid="58"/>
                                        </p:tgtEl>
                                        <p:attrNameLst>
                                          <p:attrName>style.visibility</p:attrName>
                                        </p:attrNameLst>
                                      </p:cBhvr>
                                      <p:to>
                                        <p:strVal val="visible"/>
                                      </p:to>
                                    </p:set>
                                  </p:childTnLst>
                                </p:cTn>
                              </p:par>
                              <p:par>
                                <p:cTn id="28" presetID="56" presetClass="path" presetSubtype="0" accel="50000" decel="50000" fill="hold" nodeType="withEffect">
                                  <p:stCondLst>
                                    <p:cond delay="0"/>
                                  </p:stCondLst>
                                  <p:childTnLst>
                                    <p:animMotion origin="layout" path="M -1.26838E-6 -4.81481E-6 L 0.30623 -0.10416 " pathEditMode="relative" rAng="0" ptsTypes="AA">
                                      <p:cBhvr>
                                        <p:cTn id="29" dur="1000" spd="-99900" fill="hold"/>
                                        <p:tgtEl>
                                          <p:spTgt spid="58"/>
                                        </p:tgtEl>
                                        <p:attrNameLst>
                                          <p:attrName>ppt_x,ppt_y</p:attrName>
                                        </p:attrNameLst>
                                      </p:cBhvr>
                                      <p:rCtr x="15300" y="-5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p:nvPr/>
        </p:nvPicPr>
        <p:blipFill>
          <a:blip r:embed="rId2" cstate="print">
            <a:extLst>
              <a:ext uri="{28A0092B-C50C-407E-A947-70E740481C1C}">
                <a14:useLocalDpi xmlns:a14="http://schemas.microsoft.com/office/drawing/2010/main" val="0"/>
              </a:ext>
            </a:extLst>
          </a:blip>
          <a:stretch>
            <a:fillRect/>
          </a:stretch>
        </p:blipFill>
        <p:spPr>
          <a:xfrm>
            <a:off x="7740352" y="2708920"/>
            <a:ext cx="1296143" cy="2417196"/>
          </a:xfrm>
          <a:prstGeom prst="rect">
            <a:avLst/>
          </a:prstGeom>
        </p:spPr>
      </p:pic>
      <p:pic>
        <p:nvPicPr>
          <p:cNvPr id="7" name="图片 6"/>
          <p:cNvPicPr/>
          <p:nvPr/>
        </p:nvPicPr>
        <p:blipFill>
          <a:blip r:embed="rId3" cstate="print">
            <a:extLst>
              <a:ext uri="{28A0092B-C50C-407E-A947-70E740481C1C}">
                <a14:useLocalDpi xmlns:a14="http://schemas.microsoft.com/office/drawing/2010/main" val="0"/>
              </a:ext>
            </a:extLst>
          </a:blip>
          <a:stretch>
            <a:fillRect/>
          </a:stretch>
        </p:blipFill>
        <p:spPr>
          <a:xfrm>
            <a:off x="6275081" y="2276872"/>
            <a:ext cx="1393263" cy="2664296"/>
          </a:xfrm>
          <a:prstGeom prst="rect">
            <a:avLst/>
          </a:prstGeom>
        </p:spPr>
      </p:pic>
      <p:pic>
        <p:nvPicPr>
          <p:cNvPr id="8" name="图片 7"/>
          <p:cNvPicPr/>
          <p:nvPr/>
        </p:nvPicPr>
        <p:blipFill>
          <a:blip r:embed="rId4" cstate="print">
            <a:extLst>
              <a:ext uri="{28A0092B-C50C-407E-A947-70E740481C1C}">
                <a14:useLocalDpi xmlns:a14="http://schemas.microsoft.com/office/drawing/2010/main" val="0"/>
              </a:ext>
            </a:extLst>
          </a:blip>
          <a:stretch>
            <a:fillRect/>
          </a:stretch>
        </p:blipFill>
        <p:spPr>
          <a:xfrm>
            <a:off x="7092280" y="3717032"/>
            <a:ext cx="1168842" cy="2316066"/>
          </a:xfrm>
          <a:prstGeom prst="rect">
            <a:avLst/>
          </a:prstGeom>
        </p:spPr>
      </p:pic>
      <p:sp>
        <p:nvSpPr>
          <p:cNvPr id="2" name="椭圆 1"/>
          <p:cNvSpPr/>
          <p:nvPr/>
        </p:nvSpPr>
        <p:spPr>
          <a:xfrm>
            <a:off x="107504" y="0"/>
            <a:ext cx="8784976" cy="836712"/>
          </a:xfrm>
          <a:prstGeom prst="ellipse">
            <a:avLst/>
          </a:prstGeom>
          <a:solidFill>
            <a:schemeClr val="accent1"/>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2274" tIns="56136" rIns="112274" bIns="56136" rtlCol="0" anchor="ctr"/>
          <a:lstStyle/>
          <a:p>
            <a:pPr algn="ctr"/>
            <a:r>
              <a:rPr lang="en-US" altLang="zh-CN" sz="3600" b="1" dirty="0" err="1">
                <a:effectLst>
                  <a:outerShdw blurRad="38100" dist="38100" dir="2700000" algn="tl">
                    <a:srgbClr val="000000">
                      <a:alpha val="43137"/>
                    </a:srgbClr>
                  </a:outerShdw>
                </a:effectLst>
              </a:rPr>
              <a:t>Monocrystalline</a:t>
            </a:r>
            <a:r>
              <a:rPr lang="en-US" altLang="zh-CN" sz="3600" b="1" dirty="0">
                <a:effectLst>
                  <a:outerShdw blurRad="38100" dist="38100" dir="2700000" algn="tl">
                    <a:srgbClr val="000000">
                      <a:alpha val="43137"/>
                    </a:srgbClr>
                  </a:outerShdw>
                </a:effectLst>
              </a:rPr>
              <a:t> solar Module</a:t>
            </a:r>
            <a:endParaRPr lang="zh-CN" altLang="en-US" sz="3600" b="1" dirty="0">
              <a:effectLst>
                <a:outerShdw blurRad="38100" dist="38100" dir="2700000" algn="tl">
                  <a:srgbClr val="000000">
                    <a:alpha val="43137"/>
                  </a:srgbClr>
                </a:outerShdw>
              </a:effectLst>
            </a:endParaRPr>
          </a:p>
        </p:txBody>
      </p:sp>
      <p:sp>
        <p:nvSpPr>
          <p:cNvPr id="2049" name="Rectangle 1"/>
          <p:cNvSpPr>
            <a:spLocks noChangeArrowheads="1"/>
          </p:cNvSpPr>
          <p:nvPr/>
        </p:nvSpPr>
        <p:spPr bwMode="auto">
          <a:xfrm>
            <a:off x="611560" y="1124744"/>
            <a:ext cx="5328592" cy="276999"/>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zh-CN" sz="1500" b="1" u="sng" dirty="0">
                <a:solidFill>
                  <a:srgbClr val="1F497D"/>
                </a:solidFill>
                <a:latin typeface="微软雅黑" pitchFamily="34" charset="-122"/>
                <a:ea typeface="微软雅黑" pitchFamily="34" charset="-122"/>
                <a:cs typeface="Times New Roman" pitchFamily="18" charset="0"/>
              </a:rPr>
              <a:t>Monocrystalline Solar Module Parameters Table</a:t>
            </a:r>
            <a:endParaRPr kumimoji="0" lang="zh-CN" sz="1800"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graphicFrame>
        <p:nvGraphicFramePr>
          <p:cNvPr id="5" name="表格 4"/>
          <p:cNvGraphicFramePr>
            <a:graphicFrameLocks noGrp="1"/>
          </p:cNvGraphicFramePr>
          <p:nvPr>
            <p:extLst>
              <p:ext uri="{D42A27DB-BD31-4B8C-83A1-F6EECF244321}">
                <p14:modId xmlns:p14="http://schemas.microsoft.com/office/powerpoint/2010/main" val="3926494713"/>
              </p:ext>
            </p:extLst>
          </p:nvPr>
        </p:nvGraphicFramePr>
        <p:xfrm>
          <a:off x="395536" y="1556792"/>
          <a:ext cx="5760642" cy="4219042"/>
        </p:xfrm>
        <a:graphic>
          <a:graphicData uri="http://schemas.openxmlformats.org/drawingml/2006/table">
            <a:tbl>
              <a:tblPr>
                <a:effectLst>
                  <a:outerShdw blurRad="50800" dist="50800" dir="5400000" algn="ctr" rotWithShape="0">
                    <a:schemeClr val="bg1"/>
                  </a:outerShdw>
                </a:effectLst>
              </a:tblPr>
              <a:tblGrid>
                <a:gridCol w="1105719">
                  <a:extLst>
                    <a:ext uri="{9D8B030D-6E8A-4147-A177-3AD203B41FA5}">
                      <a16:colId xmlns:a16="http://schemas.microsoft.com/office/drawing/2014/main" val="20000"/>
                    </a:ext>
                  </a:extLst>
                </a:gridCol>
                <a:gridCol w="1114147">
                  <a:extLst>
                    <a:ext uri="{9D8B030D-6E8A-4147-A177-3AD203B41FA5}">
                      <a16:colId xmlns:a16="http://schemas.microsoft.com/office/drawing/2014/main" val="20001"/>
                    </a:ext>
                  </a:extLst>
                </a:gridCol>
                <a:gridCol w="591066">
                  <a:extLst>
                    <a:ext uri="{9D8B030D-6E8A-4147-A177-3AD203B41FA5}">
                      <a16:colId xmlns:a16="http://schemas.microsoft.com/office/drawing/2014/main" val="20002"/>
                    </a:ext>
                  </a:extLst>
                </a:gridCol>
                <a:gridCol w="591066">
                  <a:extLst>
                    <a:ext uri="{9D8B030D-6E8A-4147-A177-3AD203B41FA5}">
                      <a16:colId xmlns:a16="http://schemas.microsoft.com/office/drawing/2014/main" val="20003"/>
                    </a:ext>
                  </a:extLst>
                </a:gridCol>
                <a:gridCol w="591066">
                  <a:extLst>
                    <a:ext uri="{9D8B030D-6E8A-4147-A177-3AD203B41FA5}">
                      <a16:colId xmlns:a16="http://schemas.microsoft.com/office/drawing/2014/main" val="20004"/>
                    </a:ext>
                  </a:extLst>
                </a:gridCol>
                <a:gridCol w="591066">
                  <a:extLst>
                    <a:ext uri="{9D8B030D-6E8A-4147-A177-3AD203B41FA5}">
                      <a16:colId xmlns:a16="http://schemas.microsoft.com/office/drawing/2014/main" val="20005"/>
                    </a:ext>
                  </a:extLst>
                </a:gridCol>
                <a:gridCol w="591066">
                  <a:extLst>
                    <a:ext uri="{9D8B030D-6E8A-4147-A177-3AD203B41FA5}">
                      <a16:colId xmlns:a16="http://schemas.microsoft.com/office/drawing/2014/main" val="20006"/>
                    </a:ext>
                  </a:extLst>
                </a:gridCol>
                <a:gridCol w="585446">
                  <a:extLst>
                    <a:ext uri="{9D8B030D-6E8A-4147-A177-3AD203B41FA5}">
                      <a16:colId xmlns:a16="http://schemas.microsoft.com/office/drawing/2014/main" val="20007"/>
                    </a:ext>
                  </a:extLst>
                </a:gridCol>
              </a:tblGrid>
              <a:tr h="258602">
                <a:tc>
                  <a:txBody>
                    <a:bodyPr/>
                    <a:lstStyle/>
                    <a:p>
                      <a:pPr algn="ctr">
                        <a:spcAft>
                          <a:spcPts val="0"/>
                        </a:spcAft>
                      </a:pPr>
                      <a:r>
                        <a:rPr lang="en-US" sz="1000" b="1" u="none" strike="noStrike" kern="100" spc="-10" dirty="0">
                          <a:solidFill>
                            <a:srgbClr val="1F497D"/>
                          </a:solidFill>
                          <a:latin typeface="宋体"/>
                          <a:cs typeface="Times New Roman"/>
                        </a:rPr>
                        <a:t>Dimension</a:t>
                      </a:r>
                      <a:endParaRPr lang="zh-CN" sz="1000" b="1" u="heavy" kern="100" spc="-10" dirty="0">
                        <a:solidFill>
                          <a:srgbClr val="1F497D"/>
                        </a:solidFill>
                        <a:latin typeface="Calibri"/>
                        <a:cs typeface="Times New Roman"/>
                      </a:endParaRPr>
                    </a:p>
                  </a:txBody>
                  <a:tcPr marL="64212" marR="64212" marT="0" marB="0" anchor="ctr">
                    <a:lnL>
                      <a:noFill/>
                    </a:lnL>
                    <a:lnR>
                      <a:noFill/>
                    </a:lnR>
                    <a:lnT>
                      <a:noFill/>
                    </a:lnT>
                    <a:lnB>
                      <a:noFill/>
                    </a:lnB>
                    <a:solidFill>
                      <a:srgbClr val="C6D9F1"/>
                    </a:solidFill>
                  </a:tcPr>
                </a:tc>
                <a:tc>
                  <a:txBody>
                    <a:bodyPr/>
                    <a:lstStyle/>
                    <a:p>
                      <a:pPr algn="ctr">
                        <a:spcAft>
                          <a:spcPts val="0"/>
                        </a:spcAft>
                      </a:pPr>
                      <a:r>
                        <a:rPr lang="en-US" sz="1100" b="1" kern="500" spc="-10">
                          <a:solidFill>
                            <a:srgbClr val="1F497D"/>
                          </a:solidFill>
                          <a:latin typeface="宋体"/>
                          <a:ea typeface="宋体"/>
                          <a:cs typeface="Times New Roman"/>
                        </a:rPr>
                        <a:t>Module</a:t>
                      </a:r>
                      <a:endParaRPr lang="zh-CN" sz="1100" kern="100">
                        <a:latin typeface="Times New Roman"/>
                        <a:ea typeface="宋体"/>
                        <a:cs typeface="Times New Roman"/>
                      </a:endParaRPr>
                    </a:p>
                  </a:txBody>
                  <a:tcPr marL="64212" marR="64212" marT="0" marB="0" anchor="ctr">
                    <a:lnL>
                      <a:noFill/>
                    </a:lnL>
                    <a:lnR>
                      <a:noFill/>
                    </a:lnR>
                    <a:lnT>
                      <a:noFill/>
                    </a:lnT>
                    <a:lnB>
                      <a:noFill/>
                    </a:lnB>
                    <a:solidFill>
                      <a:srgbClr val="C6D9F1"/>
                    </a:solidFill>
                  </a:tcPr>
                </a:tc>
                <a:tc>
                  <a:txBody>
                    <a:bodyPr/>
                    <a:lstStyle/>
                    <a:p>
                      <a:pPr algn="ctr">
                        <a:spcAft>
                          <a:spcPts val="0"/>
                        </a:spcAft>
                      </a:pPr>
                      <a:r>
                        <a:rPr lang="en-US" sz="1000" b="1" kern="100" spc="-10" dirty="0" err="1">
                          <a:solidFill>
                            <a:srgbClr val="1F497D"/>
                          </a:solidFill>
                          <a:latin typeface="宋体"/>
                          <a:cs typeface="Times New Roman"/>
                        </a:rPr>
                        <a:t>Pmax</a:t>
                      </a:r>
                      <a:endParaRPr lang="zh-CN" sz="1000" b="1" kern="100" spc="-10" dirty="0">
                        <a:solidFill>
                          <a:srgbClr val="1F497D"/>
                        </a:solidFill>
                        <a:latin typeface="Calibri"/>
                        <a:cs typeface="Times New Roman"/>
                      </a:endParaRPr>
                    </a:p>
                  </a:txBody>
                  <a:tcPr marL="64212" marR="64212" marT="0" marB="0" anchor="ctr">
                    <a:lnL>
                      <a:noFill/>
                    </a:lnL>
                    <a:lnR>
                      <a:noFill/>
                    </a:lnR>
                    <a:lnT>
                      <a:noFill/>
                    </a:lnT>
                    <a:lnB>
                      <a:noFill/>
                    </a:lnB>
                    <a:solidFill>
                      <a:srgbClr val="C6D9F1"/>
                    </a:solidFill>
                  </a:tcPr>
                </a:tc>
                <a:tc>
                  <a:txBody>
                    <a:bodyPr/>
                    <a:lstStyle/>
                    <a:p>
                      <a:pPr algn="ctr">
                        <a:spcAft>
                          <a:spcPts val="0"/>
                        </a:spcAft>
                      </a:pPr>
                      <a:r>
                        <a:rPr lang="en-US" sz="1100" b="1" kern="500" spc="-10" dirty="0" err="1">
                          <a:solidFill>
                            <a:srgbClr val="1F497D"/>
                          </a:solidFill>
                          <a:latin typeface="宋体"/>
                          <a:ea typeface="宋体"/>
                          <a:cs typeface="Times New Roman"/>
                        </a:rPr>
                        <a:t>Vmp</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rgbClr val="C6D9F1"/>
                    </a:solidFill>
                  </a:tcPr>
                </a:tc>
                <a:tc>
                  <a:txBody>
                    <a:bodyPr/>
                    <a:lstStyle/>
                    <a:p>
                      <a:pPr algn="ctr">
                        <a:spcAft>
                          <a:spcPts val="0"/>
                        </a:spcAft>
                      </a:pPr>
                      <a:r>
                        <a:rPr lang="en-US" sz="1100" b="1" kern="500" spc="-10">
                          <a:solidFill>
                            <a:srgbClr val="1F497D"/>
                          </a:solidFill>
                          <a:latin typeface="宋体"/>
                          <a:ea typeface="宋体"/>
                          <a:cs typeface="Times New Roman"/>
                        </a:rPr>
                        <a:t>Voc</a:t>
                      </a:r>
                      <a:endParaRPr lang="zh-CN" sz="1100" kern="100">
                        <a:latin typeface="Times New Roman"/>
                        <a:ea typeface="宋体"/>
                        <a:cs typeface="Times New Roman"/>
                      </a:endParaRPr>
                    </a:p>
                  </a:txBody>
                  <a:tcPr marL="64212" marR="64212" marT="0" marB="0" anchor="ctr">
                    <a:lnL>
                      <a:noFill/>
                    </a:lnL>
                    <a:lnR>
                      <a:noFill/>
                    </a:lnR>
                    <a:lnT>
                      <a:noFill/>
                    </a:lnT>
                    <a:lnB>
                      <a:noFill/>
                    </a:lnB>
                    <a:solidFill>
                      <a:srgbClr val="C6D9F1"/>
                    </a:solidFill>
                  </a:tcPr>
                </a:tc>
                <a:tc>
                  <a:txBody>
                    <a:bodyPr/>
                    <a:lstStyle/>
                    <a:p>
                      <a:pPr algn="ctr">
                        <a:spcAft>
                          <a:spcPts val="0"/>
                        </a:spcAft>
                      </a:pPr>
                      <a:r>
                        <a:rPr lang="en-US" sz="1100" b="1" kern="500" spc="-10">
                          <a:solidFill>
                            <a:srgbClr val="1F497D"/>
                          </a:solidFill>
                          <a:latin typeface="宋体"/>
                          <a:ea typeface="宋体"/>
                          <a:cs typeface="Times New Roman"/>
                        </a:rPr>
                        <a:t>Imp</a:t>
                      </a:r>
                      <a:endParaRPr lang="zh-CN" sz="1100" kern="100">
                        <a:latin typeface="Times New Roman"/>
                        <a:ea typeface="宋体"/>
                        <a:cs typeface="Times New Roman"/>
                      </a:endParaRPr>
                    </a:p>
                  </a:txBody>
                  <a:tcPr marL="64212" marR="64212" marT="0" marB="0" anchor="ctr">
                    <a:lnL>
                      <a:noFill/>
                    </a:lnL>
                    <a:lnR>
                      <a:noFill/>
                    </a:lnR>
                    <a:lnT>
                      <a:noFill/>
                    </a:lnT>
                    <a:lnB>
                      <a:noFill/>
                    </a:lnB>
                    <a:solidFill>
                      <a:srgbClr val="C6D9F1"/>
                    </a:solidFill>
                  </a:tcPr>
                </a:tc>
                <a:tc>
                  <a:txBody>
                    <a:bodyPr/>
                    <a:lstStyle/>
                    <a:p>
                      <a:pPr algn="ctr">
                        <a:spcAft>
                          <a:spcPts val="0"/>
                        </a:spcAft>
                      </a:pPr>
                      <a:r>
                        <a:rPr lang="en-US" sz="1100" b="1" kern="500" spc="-10">
                          <a:solidFill>
                            <a:srgbClr val="1F497D"/>
                          </a:solidFill>
                          <a:latin typeface="宋体"/>
                          <a:ea typeface="宋体"/>
                          <a:cs typeface="Times New Roman"/>
                        </a:rPr>
                        <a:t>Isc</a:t>
                      </a:r>
                      <a:endParaRPr lang="zh-CN" sz="1100" kern="100">
                        <a:latin typeface="Times New Roman"/>
                        <a:ea typeface="宋体"/>
                        <a:cs typeface="Times New Roman"/>
                      </a:endParaRPr>
                    </a:p>
                  </a:txBody>
                  <a:tcPr marL="64212" marR="64212" marT="0" marB="0" anchor="ctr">
                    <a:lnL>
                      <a:noFill/>
                    </a:lnL>
                    <a:lnR>
                      <a:noFill/>
                    </a:lnR>
                    <a:lnT>
                      <a:noFill/>
                    </a:lnT>
                    <a:lnB>
                      <a:noFill/>
                    </a:lnB>
                    <a:solidFill>
                      <a:srgbClr val="C6D9F1"/>
                    </a:solidFill>
                  </a:tcPr>
                </a:tc>
                <a:tc>
                  <a:txBody>
                    <a:bodyPr/>
                    <a:lstStyle/>
                    <a:p>
                      <a:pPr algn="ctr">
                        <a:spcAft>
                          <a:spcPts val="0"/>
                        </a:spcAft>
                      </a:pPr>
                      <a:r>
                        <a:rPr lang="en-US" sz="1100" b="1" kern="500" spc="-10">
                          <a:solidFill>
                            <a:srgbClr val="1F497D"/>
                          </a:solidFill>
                          <a:latin typeface="宋体"/>
                          <a:ea typeface="宋体"/>
                          <a:cs typeface="Times New Roman"/>
                        </a:rPr>
                        <a:t>Weight</a:t>
                      </a:r>
                      <a:endParaRPr lang="zh-CN" sz="1100" kern="100">
                        <a:latin typeface="Times New Roman"/>
                        <a:ea typeface="宋体"/>
                        <a:cs typeface="Times New Roman"/>
                      </a:endParaRPr>
                    </a:p>
                  </a:txBody>
                  <a:tcPr marL="64212" marR="64212" marT="0" marB="0" anchor="ctr">
                    <a:lnL>
                      <a:noFill/>
                    </a:lnL>
                    <a:lnR>
                      <a:noFill/>
                    </a:lnR>
                    <a:lnT>
                      <a:noFill/>
                    </a:lnT>
                    <a:lnB>
                      <a:noFill/>
                    </a:lnB>
                    <a:solidFill>
                      <a:srgbClr val="C6D9F1"/>
                    </a:solidFill>
                  </a:tcPr>
                </a:tc>
                <a:extLst>
                  <a:ext uri="{0D108BD9-81ED-4DB2-BD59-A6C34878D82A}">
                    <a16:rowId xmlns:a16="http://schemas.microsoft.com/office/drawing/2014/main" val="10000"/>
                  </a:ext>
                </a:extLst>
              </a:tr>
              <a:tr h="344263">
                <a:tc>
                  <a:txBody>
                    <a:bodyPr/>
                    <a:lstStyle/>
                    <a:p>
                      <a:pPr algn="ctr">
                        <a:spcAft>
                          <a:spcPts val="0"/>
                        </a:spcAft>
                      </a:pPr>
                      <a:r>
                        <a:rPr lang="en-US" sz="1100" b="1" kern="500" spc="-10" dirty="0">
                          <a:solidFill>
                            <a:srgbClr val="1F497D"/>
                          </a:solidFill>
                          <a:latin typeface="宋体"/>
                          <a:ea typeface="宋体"/>
                          <a:cs typeface="Times New Roman"/>
                        </a:rPr>
                        <a:t>1956*1320*40MM</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TYL500MA</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a:solidFill>
                            <a:srgbClr val="1F497D"/>
                          </a:solidFill>
                          <a:latin typeface="宋体"/>
                          <a:ea typeface="宋体"/>
                          <a:cs typeface="Times New Roman"/>
                        </a:rPr>
                        <a:t>500W</a:t>
                      </a:r>
                      <a:endParaRPr lang="zh-CN" sz="1100" kern="10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a:solidFill>
                            <a:srgbClr val="1F497D"/>
                          </a:solidFill>
                          <a:latin typeface="宋体"/>
                          <a:ea typeface="宋体"/>
                          <a:cs typeface="Times New Roman"/>
                        </a:rPr>
                        <a:t>49.10V</a:t>
                      </a:r>
                      <a:endParaRPr lang="zh-CN" sz="1100" kern="10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58.92V</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a:solidFill>
                            <a:srgbClr val="1F497D"/>
                          </a:solidFill>
                          <a:latin typeface="宋体"/>
                          <a:ea typeface="宋体"/>
                          <a:cs typeface="Times New Roman"/>
                        </a:rPr>
                        <a:t>10.18A</a:t>
                      </a:r>
                      <a:endParaRPr lang="zh-CN" sz="1100" kern="10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a:solidFill>
                            <a:srgbClr val="1F497D"/>
                          </a:solidFill>
                          <a:latin typeface="宋体"/>
                          <a:ea typeface="宋体"/>
                          <a:cs typeface="Times New Roman"/>
                        </a:rPr>
                        <a:t>10.68A</a:t>
                      </a:r>
                      <a:endParaRPr lang="zh-CN" sz="1100" kern="10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27.5Kg</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extLst>
                  <a:ext uri="{0D108BD9-81ED-4DB2-BD59-A6C34878D82A}">
                    <a16:rowId xmlns:a16="http://schemas.microsoft.com/office/drawing/2014/main" val="10001"/>
                  </a:ext>
                </a:extLst>
              </a:tr>
              <a:tr h="333239">
                <a:tc>
                  <a:txBody>
                    <a:bodyPr/>
                    <a:lstStyle/>
                    <a:p>
                      <a:pPr algn="ctr">
                        <a:spcAft>
                          <a:spcPts val="0"/>
                        </a:spcAft>
                      </a:pPr>
                      <a:r>
                        <a:rPr lang="en-US" sz="1100" b="1" kern="500" spc="-10" dirty="0">
                          <a:solidFill>
                            <a:srgbClr val="1F497D"/>
                          </a:solidFill>
                          <a:latin typeface="宋体"/>
                          <a:ea typeface="宋体"/>
                          <a:cs typeface="Times New Roman"/>
                        </a:rPr>
                        <a:t>1979*1002*40MM</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TYL400MH2</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400W</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41.17V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49.5V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9.72A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10.26A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22.3Kg</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extLst>
                  <a:ext uri="{0D108BD9-81ED-4DB2-BD59-A6C34878D82A}">
                    <a16:rowId xmlns:a16="http://schemas.microsoft.com/office/drawing/2014/main" val="10002"/>
                  </a:ext>
                </a:extLst>
              </a:tr>
              <a:tr h="344263">
                <a:tc>
                  <a:txBody>
                    <a:bodyPr/>
                    <a:lstStyle/>
                    <a:p>
                      <a:pPr algn="ctr">
                        <a:spcAft>
                          <a:spcPts val="0"/>
                        </a:spcAft>
                      </a:pPr>
                      <a:r>
                        <a:rPr lang="en-US" sz="1100" b="1" kern="500" spc="-10">
                          <a:solidFill>
                            <a:srgbClr val="1F497D"/>
                          </a:solidFill>
                          <a:latin typeface="宋体"/>
                          <a:ea typeface="宋体"/>
                          <a:cs typeface="Times New Roman"/>
                        </a:rPr>
                        <a:t>1979*1002*40MM</a:t>
                      </a:r>
                      <a:endParaRPr lang="zh-CN" sz="1100" kern="10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TYL390MH2</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000" b="1" kern="100" spc="-10" dirty="0">
                          <a:solidFill>
                            <a:srgbClr val="1F497D"/>
                          </a:solidFill>
                          <a:latin typeface="宋体"/>
                          <a:cs typeface="Times New Roman"/>
                        </a:rPr>
                        <a:t>390W</a:t>
                      </a:r>
                      <a:endParaRPr lang="zh-CN" sz="1000" b="1" kern="100" spc="-10" dirty="0">
                        <a:solidFill>
                          <a:srgbClr val="1F497D"/>
                        </a:solidFill>
                        <a:latin typeface="Calibri"/>
                        <a:cs typeface="Times New Roman"/>
                      </a:endParaRPr>
                    </a:p>
                  </a:txBody>
                  <a:tcPr marL="64212" marR="64212" marT="0" marB="0" anchor="ctr">
                    <a:lnL>
                      <a:noFill/>
                    </a:lnL>
                    <a:lnR>
                      <a:noFill/>
                    </a:lnR>
                    <a:lnT>
                      <a:noFill/>
                    </a:lnT>
                    <a:lnB>
                      <a:noFill/>
                    </a:lnB>
                  </a:tcPr>
                </a:tc>
                <a:tc>
                  <a:txBody>
                    <a:bodyPr/>
                    <a:lstStyle/>
                    <a:p>
                      <a:pPr>
                        <a:spcAft>
                          <a:spcPts val="0"/>
                        </a:spcAft>
                      </a:pPr>
                      <a:r>
                        <a:rPr lang="en-US" sz="1100" b="1" kern="500" spc="-10" dirty="0">
                          <a:solidFill>
                            <a:srgbClr val="1F497D"/>
                          </a:solidFill>
                          <a:latin typeface="宋体"/>
                          <a:ea typeface="宋体"/>
                          <a:cs typeface="Times New Roman"/>
                        </a:rPr>
                        <a:t>40.85V</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48.91V</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a:solidFill>
                            <a:srgbClr val="1F497D"/>
                          </a:solidFill>
                          <a:latin typeface="宋体"/>
                          <a:ea typeface="宋体"/>
                          <a:cs typeface="Times New Roman"/>
                        </a:rPr>
                        <a:t>9.62A</a:t>
                      </a:r>
                      <a:endParaRPr lang="zh-CN" sz="1100" kern="10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a:solidFill>
                            <a:srgbClr val="1F497D"/>
                          </a:solidFill>
                          <a:latin typeface="宋体"/>
                          <a:ea typeface="宋体"/>
                          <a:cs typeface="Times New Roman"/>
                        </a:rPr>
                        <a:t>10.16A</a:t>
                      </a:r>
                      <a:endParaRPr lang="zh-CN" sz="1100" kern="10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22.3Kg</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extLst>
                  <a:ext uri="{0D108BD9-81ED-4DB2-BD59-A6C34878D82A}">
                    <a16:rowId xmlns:a16="http://schemas.microsoft.com/office/drawing/2014/main" val="10003"/>
                  </a:ext>
                </a:extLst>
              </a:tr>
              <a:tr h="303809">
                <a:tc>
                  <a:txBody>
                    <a:bodyPr/>
                    <a:lstStyle/>
                    <a:p>
                      <a:pPr algn="ctr">
                        <a:spcAft>
                          <a:spcPts val="0"/>
                        </a:spcAft>
                      </a:pPr>
                      <a:r>
                        <a:rPr lang="en-US" sz="1100" b="1" kern="500" spc="-10" dirty="0">
                          <a:solidFill>
                            <a:srgbClr val="1F497D"/>
                          </a:solidFill>
                          <a:latin typeface="宋体"/>
                          <a:ea typeface="宋体"/>
                          <a:cs typeface="Times New Roman"/>
                        </a:rPr>
                        <a:t>1956*992*40MM</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TYL380MA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380W</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40.05V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48.82V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9.49A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9.99A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21.5Kg</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extLst>
                  <a:ext uri="{0D108BD9-81ED-4DB2-BD59-A6C34878D82A}">
                    <a16:rowId xmlns:a16="http://schemas.microsoft.com/office/drawing/2014/main" val="10004"/>
                  </a:ext>
                </a:extLst>
              </a:tr>
              <a:tr h="288032">
                <a:tc>
                  <a:txBody>
                    <a:bodyPr/>
                    <a:lstStyle/>
                    <a:p>
                      <a:pPr algn="ctr">
                        <a:spcAft>
                          <a:spcPts val="0"/>
                        </a:spcAft>
                      </a:pPr>
                      <a:r>
                        <a:rPr lang="en-US" sz="1100" b="1" kern="500" spc="-10">
                          <a:solidFill>
                            <a:srgbClr val="1F497D"/>
                          </a:solidFill>
                          <a:latin typeface="宋体"/>
                          <a:ea typeface="宋体"/>
                          <a:cs typeface="Times New Roman"/>
                        </a:rPr>
                        <a:t>1956*992*40MM</a:t>
                      </a:r>
                      <a:endParaRPr lang="zh-CN" sz="1100" kern="10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TYL360MA</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360W</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39.09V</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47.77V</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a:solidFill>
                            <a:srgbClr val="1F497D"/>
                          </a:solidFill>
                          <a:latin typeface="宋体"/>
                          <a:ea typeface="宋体"/>
                          <a:cs typeface="Times New Roman"/>
                        </a:rPr>
                        <a:t>9.21A</a:t>
                      </a:r>
                      <a:endParaRPr lang="zh-CN" sz="1100" kern="10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a:solidFill>
                            <a:srgbClr val="1F497D"/>
                          </a:solidFill>
                          <a:latin typeface="宋体"/>
                          <a:ea typeface="宋体"/>
                          <a:cs typeface="Times New Roman"/>
                        </a:rPr>
                        <a:t>9.71A</a:t>
                      </a:r>
                      <a:endParaRPr lang="zh-CN" sz="1100" kern="10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a:solidFill>
                            <a:srgbClr val="1F497D"/>
                          </a:solidFill>
                          <a:latin typeface="宋体"/>
                          <a:ea typeface="宋体"/>
                          <a:cs typeface="Times New Roman"/>
                        </a:rPr>
                        <a:t>21.5Kg</a:t>
                      </a:r>
                      <a:endParaRPr lang="zh-CN" sz="1100" kern="100">
                        <a:latin typeface="Times New Roman"/>
                        <a:ea typeface="宋体"/>
                        <a:cs typeface="Times New Roman"/>
                      </a:endParaRPr>
                    </a:p>
                  </a:txBody>
                  <a:tcPr marL="64212" marR="64212" marT="0" marB="0" anchor="ctr">
                    <a:lnL>
                      <a:noFill/>
                    </a:lnL>
                    <a:lnR>
                      <a:noFill/>
                    </a:lnR>
                    <a:lnT>
                      <a:noFill/>
                    </a:lnT>
                    <a:lnB>
                      <a:noFill/>
                    </a:lnB>
                  </a:tcPr>
                </a:tc>
                <a:extLst>
                  <a:ext uri="{0D108BD9-81ED-4DB2-BD59-A6C34878D82A}">
                    <a16:rowId xmlns:a16="http://schemas.microsoft.com/office/drawing/2014/main" val="10005"/>
                  </a:ext>
                </a:extLst>
              </a:tr>
              <a:tr h="344263">
                <a:tc>
                  <a:txBody>
                    <a:bodyPr/>
                    <a:lstStyle/>
                    <a:p>
                      <a:pPr algn="ctr">
                        <a:spcAft>
                          <a:spcPts val="0"/>
                        </a:spcAft>
                      </a:pPr>
                      <a:r>
                        <a:rPr lang="en-US" sz="1100" b="1" kern="500" spc="-10" dirty="0">
                          <a:solidFill>
                            <a:srgbClr val="1F497D"/>
                          </a:solidFill>
                          <a:latin typeface="宋体"/>
                          <a:ea typeface="宋体"/>
                          <a:cs typeface="Times New Roman"/>
                        </a:rPr>
                        <a:t>1665*1002*35MM</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TYL340MH2</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340W</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34.63V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41.36V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9.82A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10.46A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18.7Kg</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extLst>
                  <a:ext uri="{0D108BD9-81ED-4DB2-BD59-A6C34878D82A}">
                    <a16:rowId xmlns:a16="http://schemas.microsoft.com/office/drawing/2014/main" val="10006"/>
                  </a:ext>
                </a:extLst>
              </a:tr>
              <a:tr h="303809">
                <a:tc>
                  <a:txBody>
                    <a:bodyPr/>
                    <a:lstStyle/>
                    <a:p>
                      <a:pPr algn="ctr">
                        <a:spcAft>
                          <a:spcPts val="0"/>
                        </a:spcAft>
                      </a:pPr>
                      <a:r>
                        <a:rPr lang="en-US" sz="1100" b="1" kern="500" spc="-10">
                          <a:solidFill>
                            <a:srgbClr val="1F497D"/>
                          </a:solidFill>
                          <a:latin typeface="宋体"/>
                          <a:ea typeface="宋体"/>
                          <a:cs typeface="Times New Roman"/>
                        </a:rPr>
                        <a:t>1665*1002*35MM</a:t>
                      </a:r>
                      <a:endParaRPr lang="zh-CN" sz="1100" kern="10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TYL330MH2</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a:solidFill>
                            <a:srgbClr val="1F497D"/>
                          </a:solidFill>
                          <a:latin typeface="宋体"/>
                          <a:ea typeface="宋体"/>
                          <a:cs typeface="Times New Roman"/>
                        </a:rPr>
                        <a:t>330W</a:t>
                      </a:r>
                      <a:endParaRPr lang="zh-CN" sz="1100" kern="10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34.13V</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40.84V</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9.67A</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10.30A</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tc>
                  <a:txBody>
                    <a:bodyPr/>
                    <a:lstStyle/>
                    <a:p>
                      <a:pPr algn="ctr">
                        <a:spcAft>
                          <a:spcPts val="0"/>
                        </a:spcAft>
                      </a:pPr>
                      <a:r>
                        <a:rPr lang="en-US" sz="1100" b="1" kern="500" spc="-10" dirty="0">
                          <a:solidFill>
                            <a:srgbClr val="1F497D"/>
                          </a:solidFill>
                          <a:latin typeface="宋体"/>
                          <a:ea typeface="宋体"/>
                          <a:cs typeface="Times New Roman"/>
                        </a:rPr>
                        <a:t>18.7Kg</a:t>
                      </a:r>
                      <a:endParaRPr lang="zh-CN" sz="1100" kern="100" dirty="0">
                        <a:latin typeface="Times New Roman"/>
                        <a:ea typeface="宋体"/>
                        <a:cs typeface="Times New Roman"/>
                      </a:endParaRPr>
                    </a:p>
                  </a:txBody>
                  <a:tcPr marL="64212" marR="64212" marT="0" marB="0" anchor="ctr">
                    <a:lnL>
                      <a:noFill/>
                    </a:lnL>
                    <a:lnR>
                      <a:noFill/>
                    </a:lnR>
                    <a:lnT>
                      <a:noFill/>
                    </a:lnT>
                    <a:lnB>
                      <a:noFill/>
                    </a:lnB>
                  </a:tcPr>
                </a:tc>
                <a:extLst>
                  <a:ext uri="{0D108BD9-81ED-4DB2-BD59-A6C34878D82A}">
                    <a16:rowId xmlns:a16="http://schemas.microsoft.com/office/drawing/2014/main" val="10007"/>
                  </a:ext>
                </a:extLst>
              </a:tr>
              <a:tr h="288032">
                <a:tc>
                  <a:txBody>
                    <a:bodyPr/>
                    <a:lstStyle/>
                    <a:p>
                      <a:pPr algn="ctr">
                        <a:spcAft>
                          <a:spcPts val="0"/>
                        </a:spcAft>
                      </a:pPr>
                      <a:r>
                        <a:rPr lang="en-US" sz="1100" b="1" kern="500" spc="-10" dirty="0">
                          <a:solidFill>
                            <a:srgbClr val="1F497D"/>
                          </a:solidFill>
                          <a:latin typeface="宋体"/>
                          <a:ea typeface="宋体"/>
                          <a:cs typeface="Times New Roman"/>
                        </a:rPr>
                        <a:t>1640*992*35MM</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TYL320MA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320W</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33.87V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41.30V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9.45A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9.97A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18.5Kg</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extLst>
                  <a:ext uri="{0D108BD9-81ED-4DB2-BD59-A6C34878D82A}">
                    <a16:rowId xmlns:a16="http://schemas.microsoft.com/office/drawing/2014/main" val="10008"/>
                  </a:ext>
                </a:extLst>
              </a:tr>
              <a:tr h="288032">
                <a:tc>
                  <a:txBody>
                    <a:bodyPr/>
                    <a:lstStyle/>
                    <a:p>
                      <a:pPr algn="ctr">
                        <a:spcAft>
                          <a:spcPts val="0"/>
                        </a:spcAft>
                      </a:pPr>
                      <a:r>
                        <a:rPr lang="en-US" sz="1100" b="1" kern="500" spc="-10" dirty="0">
                          <a:solidFill>
                            <a:srgbClr val="1F497D"/>
                          </a:solidFill>
                          <a:latin typeface="宋体"/>
                          <a:ea typeface="宋体"/>
                          <a:cs typeface="Times New Roman"/>
                        </a:rPr>
                        <a:t>1480*680*35MM</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bg1"/>
                    </a:solidFill>
                  </a:tcPr>
                </a:tc>
                <a:tc>
                  <a:txBody>
                    <a:bodyPr/>
                    <a:lstStyle/>
                    <a:p>
                      <a:pPr algn="ctr">
                        <a:spcAft>
                          <a:spcPts val="0"/>
                        </a:spcAft>
                      </a:pPr>
                      <a:r>
                        <a:rPr lang="en-US" sz="1100" b="1" kern="500" spc="-10" dirty="0">
                          <a:solidFill>
                            <a:srgbClr val="1F497D"/>
                          </a:solidFill>
                          <a:latin typeface="宋体"/>
                          <a:ea typeface="宋体"/>
                          <a:cs typeface="Times New Roman"/>
                        </a:rPr>
                        <a:t>TYL200MA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bg1"/>
                    </a:solidFill>
                  </a:tcPr>
                </a:tc>
                <a:tc>
                  <a:txBody>
                    <a:bodyPr/>
                    <a:lstStyle/>
                    <a:p>
                      <a:pPr algn="ctr">
                        <a:spcAft>
                          <a:spcPts val="0"/>
                        </a:spcAft>
                      </a:pPr>
                      <a:r>
                        <a:rPr lang="en-US" sz="1100" b="1" kern="500" spc="-10" dirty="0">
                          <a:solidFill>
                            <a:srgbClr val="1F497D"/>
                          </a:solidFill>
                          <a:latin typeface="宋体"/>
                          <a:ea typeface="宋体"/>
                          <a:cs typeface="Times New Roman"/>
                        </a:rPr>
                        <a:t>200W</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bg1"/>
                    </a:solidFill>
                  </a:tcPr>
                </a:tc>
                <a:tc>
                  <a:txBody>
                    <a:bodyPr/>
                    <a:lstStyle/>
                    <a:p>
                      <a:pPr algn="ctr">
                        <a:spcAft>
                          <a:spcPts val="0"/>
                        </a:spcAft>
                      </a:pPr>
                      <a:r>
                        <a:rPr lang="en-US" sz="1100" b="1" kern="500" spc="-10" dirty="0">
                          <a:solidFill>
                            <a:srgbClr val="1F497D"/>
                          </a:solidFill>
                          <a:latin typeface="宋体"/>
                          <a:ea typeface="宋体"/>
                          <a:cs typeface="Times New Roman"/>
                        </a:rPr>
                        <a:t>20.85V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bg1"/>
                    </a:solidFill>
                  </a:tcPr>
                </a:tc>
                <a:tc>
                  <a:txBody>
                    <a:bodyPr/>
                    <a:lstStyle/>
                    <a:p>
                      <a:pPr algn="ctr">
                        <a:spcAft>
                          <a:spcPts val="0"/>
                        </a:spcAft>
                      </a:pPr>
                      <a:r>
                        <a:rPr lang="en-US" sz="1100" b="1" kern="500" spc="-10" dirty="0">
                          <a:solidFill>
                            <a:srgbClr val="1F497D"/>
                          </a:solidFill>
                          <a:latin typeface="宋体"/>
                          <a:ea typeface="宋体"/>
                          <a:cs typeface="Times New Roman"/>
                        </a:rPr>
                        <a:t>24.90V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bg1"/>
                    </a:solidFill>
                  </a:tcPr>
                </a:tc>
                <a:tc>
                  <a:txBody>
                    <a:bodyPr/>
                    <a:lstStyle/>
                    <a:p>
                      <a:pPr algn="ctr">
                        <a:spcAft>
                          <a:spcPts val="0"/>
                        </a:spcAft>
                      </a:pPr>
                      <a:r>
                        <a:rPr lang="en-US" sz="1100" b="1" kern="500" spc="-10" dirty="0">
                          <a:solidFill>
                            <a:srgbClr val="1F497D"/>
                          </a:solidFill>
                          <a:latin typeface="宋体"/>
                          <a:ea typeface="宋体"/>
                          <a:cs typeface="Times New Roman"/>
                        </a:rPr>
                        <a:t>9.60A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bg1"/>
                    </a:solidFill>
                  </a:tcPr>
                </a:tc>
                <a:tc>
                  <a:txBody>
                    <a:bodyPr/>
                    <a:lstStyle/>
                    <a:p>
                      <a:pPr algn="ctr">
                        <a:spcAft>
                          <a:spcPts val="0"/>
                        </a:spcAft>
                      </a:pPr>
                      <a:r>
                        <a:rPr lang="en-US" sz="1100" b="1" kern="500" spc="-10" dirty="0">
                          <a:solidFill>
                            <a:srgbClr val="1F497D"/>
                          </a:solidFill>
                          <a:latin typeface="宋体"/>
                          <a:ea typeface="宋体"/>
                          <a:cs typeface="Times New Roman"/>
                        </a:rPr>
                        <a:t>10.36A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bg1"/>
                    </a:solidFill>
                  </a:tcPr>
                </a:tc>
                <a:tc>
                  <a:txBody>
                    <a:bodyPr/>
                    <a:lstStyle/>
                    <a:p>
                      <a:pPr algn="ctr">
                        <a:spcAft>
                          <a:spcPts val="0"/>
                        </a:spcAft>
                      </a:pPr>
                      <a:r>
                        <a:rPr lang="en-US" sz="1100" b="1" kern="500" spc="-10" dirty="0">
                          <a:solidFill>
                            <a:srgbClr val="1F497D"/>
                          </a:solidFill>
                          <a:latin typeface="宋体"/>
                          <a:ea typeface="宋体"/>
                          <a:cs typeface="Times New Roman"/>
                        </a:rPr>
                        <a:t>11.1Kg</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bg1"/>
                    </a:solidFill>
                  </a:tcPr>
                </a:tc>
                <a:extLst>
                  <a:ext uri="{0D108BD9-81ED-4DB2-BD59-A6C34878D82A}">
                    <a16:rowId xmlns:a16="http://schemas.microsoft.com/office/drawing/2014/main" val="10009"/>
                  </a:ext>
                </a:extLst>
              </a:tr>
              <a:tr h="288032">
                <a:tc>
                  <a:txBody>
                    <a:bodyPr/>
                    <a:lstStyle/>
                    <a:p>
                      <a:pPr algn="ctr">
                        <a:spcAft>
                          <a:spcPts val="0"/>
                        </a:spcAft>
                      </a:pPr>
                      <a:r>
                        <a:rPr lang="en-US" sz="1100" b="1" kern="500" spc="-10" dirty="0">
                          <a:solidFill>
                            <a:srgbClr val="1F497D"/>
                          </a:solidFill>
                          <a:latin typeface="宋体"/>
                          <a:ea typeface="宋体"/>
                          <a:cs typeface="Times New Roman"/>
                        </a:rPr>
                        <a:t>1480*680*35MM</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TYL190MA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a:solidFill>
                            <a:srgbClr val="1F497D"/>
                          </a:solidFill>
                          <a:latin typeface="宋体"/>
                          <a:ea typeface="宋体"/>
                          <a:cs typeface="Times New Roman"/>
                        </a:rPr>
                        <a:t>190W</a:t>
                      </a:r>
                      <a:endParaRPr lang="zh-CN" sz="1100" kern="10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20.55V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24.65V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9.49A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10.24A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11.1Kg</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extLst>
                  <a:ext uri="{0D108BD9-81ED-4DB2-BD59-A6C34878D82A}">
                    <a16:rowId xmlns:a16="http://schemas.microsoft.com/office/drawing/2014/main" val="10010"/>
                  </a:ext>
                </a:extLst>
              </a:tr>
              <a:tr h="288032">
                <a:tc>
                  <a:txBody>
                    <a:bodyPr/>
                    <a:lstStyle/>
                    <a:p>
                      <a:pPr algn="ctr">
                        <a:spcAft>
                          <a:spcPts val="0"/>
                        </a:spcAft>
                      </a:pPr>
                      <a:r>
                        <a:rPr lang="en-US" sz="1100" b="1" kern="500" spc="-10">
                          <a:solidFill>
                            <a:srgbClr val="1F497D"/>
                          </a:solidFill>
                          <a:latin typeface="宋体"/>
                          <a:ea typeface="宋体"/>
                          <a:cs typeface="Times New Roman"/>
                        </a:rPr>
                        <a:t>1320*680*30MM</a:t>
                      </a:r>
                      <a:endParaRPr lang="zh-CN" sz="1100" kern="100">
                        <a:latin typeface="Times New Roman"/>
                        <a:ea typeface="宋体"/>
                        <a:cs typeface="Times New Roman"/>
                      </a:endParaRPr>
                    </a:p>
                  </a:txBody>
                  <a:tcPr marL="64212" marR="64212" marT="0" marB="0" anchor="ctr">
                    <a:lnL>
                      <a:noFill/>
                    </a:lnL>
                    <a:lnR>
                      <a:noFill/>
                    </a:lnR>
                    <a:lnT>
                      <a:noFill/>
                    </a:lnT>
                    <a:lnB>
                      <a:noFill/>
                    </a:lnB>
                    <a:solidFill>
                      <a:schemeClr val="bg1"/>
                    </a:solidFill>
                  </a:tcPr>
                </a:tc>
                <a:tc>
                  <a:txBody>
                    <a:bodyPr/>
                    <a:lstStyle/>
                    <a:p>
                      <a:pPr algn="ctr">
                        <a:spcAft>
                          <a:spcPts val="0"/>
                        </a:spcAft>
                      </a:pPr>
                      <a:r>
                        <a:rPr lang="en-US" sz="1100" b="1" kern="500" spc="-10" dirty="0">
                          <a:solidFill>
                            <a:srgbClr val="1F497D"/>
                          </a:solidFill>
                          <a:latin typeface="宋体"/>
                          <a:ea typeface="宋体"/>
                          <a:cs typeface="Times New Roman"/>
                        </a:rPr>
                        <a:t>TYL180MA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bg1"/>
                    </a:solidFill>
                  </a:tcPr>
                </a:tc>
                <a:tc>
                  <a:txBody>
                    <a:bodyPr/>
                    <a:lstStyle/>
                    <a:p>
                      <a:pPr algn="ctr">
                        <a:spcAft>
                          <a:spcPts val="0"/>
                        </a:spcAft>
                      </a:pPr>
                      <a:r>
                        <a:rPr lang="en-US" sz="1100" b="1" kern="500" spc="-10">
                          <a:solidFill>
                            <a:srgbClr val="1F497D"/>
                          </a:solidFill>
                          <a:latin typeface="宋体"/>
                          <a:ea typeface="宋体"/>
                          <a:cs typeface="Times New Roman"/>
                        </a:rPr>
                        <a:t>180W</a:t>
                      </a:r>
                      <a:endParaRPr lang="zh-CN" sz="1100" kern="100">
                        <a:latin typeface="Times New Roman"/>
                        <a:ea typeface="宋体"/>
                        <a:cs typeface="Times New Roman"/>
                      </a:endParaRPr>
                    </a:p>
                  </a:txBody>
                  <a:tcPr marL="64212" marR="64212" marT="0" marB="0" anchor="ctr">
                    <a:lnL>
                      <a:noFill/>
                    </a:lnL>
                    <a:lnR>
                      <a:noFill/>
                    </a:lnR>
                    <a:lnT>
                      <a:noFill/>
                    </a:lnT>
                    <a:lnB>
                      <a:noFill/>
                    </a:lnB>
                    <a:solidFill>
                      <a:schemeClr val="bg1"/>
                    </a:solidFill>
                  </a:tcPr>
                </a:tc>
                <a:tc>
                  <a:txBody>
                    <a:bodyPr/>
                    <a:lstStyle/>
                    <a:p>
                      <a:pPr algn="ctr">
                        <a:spcAft>
                          <a:spcPts val="0"/>
                        </a:spcAft>
                      </a:pPr>
                      <a:r>
                        <a:rPr lang="en-US" sz="1100" b="1" kern="500" spc="-10" dirty="0">
                          <a:solidFill>
                            <a:srgbClr val="1F497D"/>
                          </a:solidFill>
                          <a:latin typeface="宋体"/>
                          <a:ea typeface="宋体"/>
                          <a:cs typeface="Times New Roman"/>
                        </a:rPr>
                        <a:t>18.53V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bg1"/>
                    </a:solidFill>
                  </a:tcPr>
                </a:tc>
                <a:tc>
                  <a:txBody>
                    <a:bodyPr/>
                    <a:lstStyle/>
                    <a:p>
                      <a:pPr algn="ctr">
                        <a:spcAft>
                          <a:spcPts val="0"/>
                        </a:spcAft>
                      </a:pPr>
                      <a:r>
                        <a:rPr lang="en-US" sz="1100" b="1" kern="500" spc="-10">
                          <a:solidFill>
                            <a:srgbClr val="1F497D"/>
                          </a:solidFill>
                          <a:latin typeface="宋体"/>
                          <a:ea typeface="宋体"/>
                          <a:cs typeface="Times New Roman"/>
                        </a:rPr>
                        <a:t>22.23V</a:t>
                      </a:r>
                      <a:endParaRPr lang="zh-CN" sz="1100" kern="100">
                        <a:latin typeface="Times New Roman"/>
                        <a:ea typeface="宋体"/>
                        <a:cs typeface="Times New Roman"/>
                      </a:endParaRPr>
                    </a:p>
                  </a:txBody>
                  <a:tcPr marL="64212" marR="64212" marT="0" marB="0" anchor="ctr">
                    <a:lnL>
                      <a:noFill/>
                    </a:lnL>
                    <a:lnR>
                      <a:noFill/>
                    </a:lnR>
                    <a:lnT>
                      <a:noFill/>
                    </a:lnT>
                    <a:lnB>
                      <a:noFill/>
                    </a:lnB>
                    <a:solidFill>
                      <a:schemeClr val="bg1"/>
                    </a:solidFill>
                  </a:tcPr>
                </a:tc>
                <a:tc>
                  <a:txBody>
                    <a:bodyPr/>
                    <a:lstStyle/>
                    <a:p>
                      <a:pPr algn="ctr">
                        <a:spcAft>
                          <a:spcPts val="0"/>
                        </a:spcAft>
                      </a:pPr>
                      <a:r>
                        <a:rPr lang="en-US" sz="1100" b="1" kern="500" spc="-10" dirty="0">
                          <a:solidFill>
                            <a:srgbClr val="1F497D"/>
                          </a:solidFill>
                          <a:latin typeface="宋体"/>
                          <a:ea typeface="宋体"/>
                          <a:cs typeface="Times New Roman"/>
                        </a:rPr>
                        <a:t>9.71A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bg1"/>
                    </a:solidFill>
                  </a:tcPr>
                </a:tc>
                <a:tc>
                  <a:txBody>
                    <a:bodyPr/>
                    <a:lstStyle/>
                    <a:p>
                      <a:pPr algn="ctr">
                        <a:spcAft>
                          <a:spcPts val="0"/>
                        </a:spcAft>
                      </a:pPr>
                      <a:r>
                        <a:rPr lang="en-US" sz="1100" b="1" kern="500" spc="-10" dirty="0">
                          <a:solidFill>
                            <a:srgbClr val="1F497D"/>
                          </a:solidFill>
                          <a:latin typeface="宋体"/>
                          <a:ea typeface="宋体"/>
                          <a:cs typeface="Times New Roman"/>
                        </a:rPr>
                        <a:t>10.48A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bg1"/>
                    </a:solidFill>
                  </a:tcPr>
                </a:tc>
                <a:tc>
                  <a:txBody>
                    <a:bodyPr/>
                    <a:lstStyle/>
                    <a:p>
                      <a:pPr algn="ctr">
                        <a:spcAft>
                          <a:spcPts val="0"/>
                        </a:spcAft>
                      </a:pPr>
                      <a:r>
                        <a:rPr lang="en-US" sz="1100" b="1" kern="500" spc="-10" dirty="0">
                          <a:solidFill>
                            <a:srgbClr val="1F497D"/>
                          </a:solidFill>
                          <a:latin typeface="宋体"/>
                          <a:ea typeface="宋体"/>
                          <a:cs typeface="Times New Roman"/>
                        </a:rPr>
                        <a:t>9.66Kg</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bg1"/>
                    </a:solidFill>
                  </a:tcPr>
                </a:tc>
                <a:extLst>
                  <a:ext uri="{0D108BD9-81ED-4DB2-BD59-A6C34878D82A}">
                    <a16:rowId xmlns:a16="http://schemas.microsoft.com/office/drawing/2014/main" val="10011"/>
                  </a:ext>
                </a:extLst>
              </a:tr>
              <a:tr h="288032">
                <a:tc>
                  <a:txBody>
                    <a:bodyPr/>
                    <a:lstStyle/>
                    <a:p>
                      <a:pPr algn="ctr">
                        <a:spcAft>
                          <a:spcPts val="0"/>
                        </a:spcAft>
                      </a:pPr>
                      <a:r>
                        <a:rPr lang="en-US" sz="1100" b="1" kern="500" spc="-10" dirty="0">
                          <a:solidFill>
                            <a:srgbClr val="1F497D"/>
                          </a:solidFill>
                          <a:latin typeface="宋体"/>
                          <a:ea typeface="宋体"/>
                          <a:cs typeface="Times New Roman"/>
                        </a:rPr>
                        <a:t>1320*680*30MM</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TYL170MA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170W</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18.26V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21.91V</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9.30A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10.04A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tc>
                  <a:txBody>
                    <a:bodyPr/>
                    <a:lstStyle/>
                    <a:p>
                      <a:pPr algn="ctr">
                        <a:spcAft>
                          <a:spcPts val="0"/>
                        </a:spcAft>
                      </a:pPr>
                      <a:r>
                        <a:rPr lang="en-US" sz="1100" b="1" kern="500" spc="-10" dirty="0">
                          <a:solidFill>
                            <a:srgbClr val="1F497D"/>
                          </a:solidFill>
                          <a:latin typeface="宋体"/>
                          <a:ea typeface="宋体"/>
                          <a:cs typeface="Times New Roman"/>
                        </a:rPr>
                        <a:t>9.66Kg</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tx2">
                        <a:lumMod val="20000"/>
                        <a:lumOff val="80000"/>
                      </a:schemeClr>
                    </a:solidFill>
                  </a:tcPr>
                </a:tc>
                <a:extLst>
                  <a:ext uri="{0D108BD9-81ED-4DB2-BD59-A6C34878D82A}">
                    <a16:rowId xmlns:a16="http://schemas.microsoft.com/office/drawing/2014/main" val="10012"/>
                  </a:ext>
                </a:extLst>
              </a:tr>
              <a:tr h="258602">
                <a:tc>
                  <a:txBody>
                    <a:bodyPr/>
                    <a:lstStyle/>
                    <a:p>
                      <a:pPr algn="ctr">
                        <a:spcAft>
                          <a:spcPts val="0"/>
                        </a:spcAft>
                      </a:pPr>
                      <a:r>
                        <a:rPr lang="en-US" sz="1100" b="1" kern="500" spc="-10">
                          <a:solidFill>
                            <a:srgbClr val="1F497D"/>
                          </a:solidFill>
                          <a:latin typeface="宋体"/>
                          <a:ea typeface="宋体"/>
                          <a:cs typeface="Times New Roman"/>
                        </a:rPr>
                        <a:t>1320*680*30MM</a:t>
                      </a:r>
                      <a:endParaRPr lang="zh-CN" sz="1100" kern="100">
                        <a:latin typeface="Times New Roman"/>
                        <a:ea typeface="宋体"/>
                        <a:cs typeface="Times New Roman"/>
                      </a:endParaRPr>
                    </a:p>
                  </a:txBody>
                  <a:tcPr marL="64212" marR="64212" marT="0" marB="0" anchor="ctr">
                    <a:lnL>
                      <a:noFill/>
                    </a:lnL>
                    <a:lnR>
                      <a:noFill/>
                    </a:lnR>
                    <a:lnT>
                      <a:noFill/>
                    </a:lnT>
                    <a:lnB>
                      <a:noFill/>
                    </a:lnB>
                    <a:solidFill>
                      <a:schemeClr val="bg1"/>
                    </a:solidFill>
                  </a:tcPr>
                </a:tc>
                <a:tc>
                  <a:txBody>
                    <a:bodyPr/>
                    <a:lstStyle/>
                    <a:p>
                      <a:pPr algn="ctr">
                        <a:spcAft>
                          <a:spcPts val="0"/>
                        </a:spcAft>
                      </a:pPr>
                      <a:r>
                        <a:rPr lang="en-US" sz="1100" b="1" kern="500" spc="-10">
                          <a:solidFill>
                            <a:srgbClr val="1F497D"/>
                          </a:solidFill>
                          <a:latin typeface="宋体"/>
                          <a:ea typeface="宋体"/>
                          <a:cs typeface="Times New Roman"/>
                        </a:rPr>
                        <a:t>TYL160MA</a:t>
                      </a:r>
                      <a:endParaRPr lang="zh-CN" sz="1100" kern="100">
                        <a:latin typeface="Times New Roman"/>
                        <a:ea typeface="宋体"/>
                        <a:cs typeface="Times New Roman"/>
                      </a:endParaRPr>
                    </a:p>
                  </a:txBody>
                  <a:tcPr marL="64212" marR="64212" marT="0" marB="0" anchor="ctr">
                    <a:lnL>
                      <a:noFill/>
                    </a:lnL>
                    <a:lnR>
                      <a:noFill/>
                    </a:lnR>
                    <a:lnT>
                      <a:noFill/>
                    </a:lnT>
                    <a:lnB>
                      <a:noFill/>
                    </a:lnB>
                    <a:solidFill>
                      <a:schemeClr val="bg1"/>
                    </a:solidFill>
                  </a:tcPr>
                </a:tc>
                <a:tc>
                  <a:txBody>
                    <a:bodyPr/>
                    <a:lstStyle/>
                    <a:p>
                      <a:pPr algn="ctr">
                        <a:spcAft>
                          <a:spcPts val="0"/>
                        </a:spcAft>
                      </a:pPr>
                      <a:r>
                        <a:rPr lang="en-US" sz="1100" b="1" kern="500" spc="-10">
                          <a:solidFill>
                            <a:srgbClr val="1F497D"/>
                          </a:solidFill>
                          <a:latin typeface="宋体"/>
                          <a:ea typeface="宋体"/>
                          <a:cs typeface="Times New Roman"/>
                        </a:rPr>
                        <a:t>160W</a:t>
                      </a:r>
                      <a:endParaRPr lang="zh-CN" sz="1100" kern="100">
                        <a:latin typeface="Times New Roman"/>
                        <a:ea typeface="宋体"/>
                        <a:cs typeface="Times New Roman"/>
                      </a:endParaRPr>
                    </a:p>
                  </a:txBody>
                  <a:tcPr marL="64212" marR="64212" marT="0" marB="0" anchor="ctr">
                    <a:lnL>
                      <a:noFill/>
                    </a:lnL>
                    <a:lnR>
                      <a:noFill/>
                    </a:lnR>
                    <a:lnT>
                      <a:noFill/>
                    </a:lnT>
                    <a:lnB>
                      <a:noFill/>
                    </a:lnB>
                    <a:solidFill>
                      <a:schemeClr val="bg1"/>
                    </a:solidFill>
                  </a:tcPr>
                </a:tc>
                <a:tc>
                  <a:txBody>
                    <a:bodyPr/>
                    <a:lstStyle/>
                    <a:p>
                      <a:pPr algn="ctr">
                        <a:spcAft>
                          <a:spcPts val="0"/>
                        </a:spcAft>
                      </a:pPr>
                      <a:r>
                        <a:rPr lang="en-US" sz="1100" b="1" kern="500" spc="-10">
                          <a:solidFill>
                            <a:srgbClr val="1F497D"/>
                          </a:solidFill>
                          <a:latin typeface="宋体"/>
                          <a:ea typeface="宋体"/>
                          <a:cs typeface="Times New Roman"/>
                        </a:rPr>
                        <a:t>18.00V</a:t>
                      </a:r>
                      <a:endParaRPr lang="zh-CN" sz="1100" kern="100">
                        <a:latin typeface="Times New Roman"/>
                        <a:ea typeface="宋体"/>
                        <a:cs typeface="Times New Roman"/>
                      </a:endParaRPr>
                    </a:p>
                  </a:txBody>
                  <a:tcPr marL="64212" marR="64212" marT="0" marB="0" anchor="ctr">
                    <a:lnL>
                      <a:noFill/>
                    </a:lnL>
                    <a:lnR>
                      <a:noFill/>
                    </a:lnR>
                    <a:lnT>
                      <a:noFill/>
                    </a:lnT>
                    <a:lnB>
                      <a:noFill/>
                    </a:lnB>
                    <a:solidFill>
                      <a:schemeClr val="bg1"/>
                    </a:solidFill>
                  </a:tcPr>
                </a:tc>
                <a:tc>
                  <a:txBody>
                    <a:bodyPr/>
                    <a:lstStyle/>
                    <a:p>
                      <a:pPr algn="ctr">
                        <a:spcAft>
                          <a:spcPts val="0"/>
                        </a:spcAft>
                      </a:pPr>
                      <a:r>
                        <a:rPr lang="en-US" sz="1100" b="1" kern="500" spc="-10">
                          <a:solidFill>
                            <a:srgbClr val="1F497D"/>
                          </a:solidFill>
                          <a:latin typeface="宋体"/>
                          <a:ea typeface="宋体"/>
                          <a:cs typeface="Times New Roman"/>
                        </a:rPr>
                        <a:t>21.60V</a:t>
                      </a:r>
                      <a:endParaRPr lang="zh-CN" sz="1100" kern="100">
                        <a:latin typeface="Times New Roman"/>
                        <a:ea typeface="宋体"/>
                        <a:cs typeface="Times New Roman"/>
                      </a:endParaRPr>
                    </a:p>
                  </a:txBody>
                  <a:tcPr marL="64212" marR="64212" marT="0" marB="0" anchor="ctr">
                    <a:lnL>
                      <a:noFill/>
                    </a:lnL>
                    <a:lnR>
                      <a:noFill/>
                    </a:lnR>
                    <a:lnT>
                      <a:noFill/>
                    </a:lnT>
                    <a:lnB>
                      <a:noFill/>
                    </a:lnB>
                    <a:solidFill>
                      <a:schemeClr val="bg1"/>
                    </a:solidFill>
                  </a:tcPr>
                </a:tc>
                <a:tc>
                  <a:txBody>
                    <a:bodyPr/>
                    <a:lstStyle/>
                    <a:p>
                      <a:pPr algn="ctr">
                        <a:spcAft>
                          <a:spcPts val="0"/>
                        </a:spcAft>
                      </a:pPr>
                      <a:r>
                        <a:rPr lang="en-US" sz="1100" b="1" kern="500" spc="-10" dirty="0">
                          <a:solidFill>
                            <a:srgbClr val="1F497D"/>
                          </a:solidFill>
                          <a:latin typeface="宋体"/>
                          <a:ea typeface="宋体"/>
                          <a:cs typeface="Times New Roman"/>
                        </a:rPr>
                        <a:t>8.88A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bg1"/>
                    </a:solidFill>
                  </a:tcPr>
                </a:tc>
                <a:tc>
                  <a:txBody>
                    <a:bodyPr/>
                    <a:lstStyle/>
                    <a:p>
                      <a:pPr algn="ctr">
                        <a:spcAft>
                          <a:spcPts val="0"/>
                        </a:spcAft>
                      </a:pPr>
                      <a:r>
                        <a:rPr lang="en-US" sz="1100" b="1" kern="500" spc="-10" dirty="0">
                          <a:solidFill>
                            <a:srgbClr val="1F497D"/>
                          </a:solidFill>
                          <a:latin typeface="宋体"/>
                          <a:ea typeface="宋体"/>
                          <a:cs typeface="Times New Roman"/>
                        </a:rPr>
                        <a:t>9.59A</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bg1"/>
                    </a:solidFill>
                  </a:tcPr>
                </a:tc>
                <a:tc>
                  <a:txBody>
                    <a:bodyPr/>
                    <a:lstStyle/>
                    <a:p>
                      <a:pPr algn="ctr">
                        <a:spcAft>
                          <a:spcPts val="0"/>
                        </a:spcAft>
                      </a:pPr>
                      <a:r>
                        <a:rPr lang="en-US" sz="1100" b="1" kern="500" spc="-10" dirty="0">
                          <a:solidFill>
                            <a:srgbClr val="1F497D"/>
                          </a:solidFill>
                          <a:latin typeface="宋体"/>
                          <a:ea typeface="宋体"/>
                          <a:cs typeface="Times New Roman"/>
                        </a:rPr>
                        <a:t>9.66Kg</a:t>
                      </a:r>
                      <a:endParaRPr lang="zh-CN" sz="1100" kern="100" dirty="0">
                        <a:latin typeface="Times New Roman"/>
                        <a:ea typeface="宋体"/>
                        <a:cs typeface="Times New Roman"/>
                      </a:endParaRPr>
                    </a:p>
                  </a:txBody>
                  <a:tcPr marL="64212" marR="64212" marT="0" marB="0" anchor="ctr">
                    <a:lnL>
                      <a:noFill/>
                    </a:lnL>
                    <a:lnR>
                      <a:noFill/>
                    </a:lnR>
                    <a:lnT>
                      <a:noFill/>
                    </a:lnT>
                    <a:lnB>
                      <a:noFill/>
                    </a:lnB>
                    <a:solidFill>
                      <a:schemeClr val="bg1"/>
                    </a:solidFill>
                  </a:tcPr>
                </a:tc>
                <a:extLst>
                  <a:ext uri="{0D108BD9-81ED-4DB2-BD59-A6C34878D82A}">
                    <a16:rowId xmlns:a16="http://schemas.microsoft.com/office/drawing/2014/main" val="10013"/>
                  </a:ext>
                </a:extLst>
              </a:tr>
            </a:tbl>
          </a:graphicData>
        </a:graphic>
      </p:graphicFrame>
      <p:sp>
        <p:nvSpPr>
          <p:cNvPr id="9" name="文本框 8">
            <a:extLst>
              <a:ext uri="{FF2B5EF4-FFF2-40B4-BE49-F238E27FC236}">
                <a16:creationId xmlns:a16="http://schemas.microsoft.com/office/drawing/2014/main" id="{244826D8-4838-45D0-A3CD-064239BF0415}"/>
              </a:ext>
            </a:extLst>
          </p:cNvPr>
          <p:cNvSpPr txBox="1"/>
          <p:nvPr/>
        </p:nvSpPr>
        <p:spPr>
          <a:xfrm>
            <a:off x="395536" y="6033098"/>
            <a:ext cx="5921371" cy="461665"/>
          </a:xfrm>
          <a:prstGeom prst="rect">
            <a:avLst/>
          </a:prstGeom>
          <a:noFill/>
        </p:spPr>
        <p:txBody>
          <a:bodyPr wrap="square">
            <a:spAutoFit/>
          </a:bodyPr>
          <a:lstStyle/>
          <a:p>
            <a:pPr defTabSz="913765" fontAlgn="auto">
              <a:spcBef>
                <a:spcPts val="0"/>
              </a:spcBef>
              <a:spcAft>
                <a:spcPts val="0"/>
              </a:spcAft>
              <a:defRPr/>
            </a:pPr>
            <a:r>
              <a:rPr lang="en-US" altLang="zh-CN" sz="1200" b="1" dirty="0" err="1">
                <a:solidFill>
                  <a:srgbClr val="1F497D"/>
                </a:solidFill>
                <a:latin typeface="微软雅黑" pitchFamily="34" charset="-122"/>
                <a:ea typeface="微软雅黑" pitchFamily="34" charset="-122"/>
                <a:cs typeface="Times New Roman" pitchFamily="18" charset="0"/>
              </a:rPr>
              <a:t>Tongli</a:t>
            </a:r>
            <a:r>
              <a:rPr lang="en-US" altLang="zh-CN" sz="1200" b="1" dirty="0">
                <a:solidFill>
                  <a:srgbClr val="1F497D"/>
                </a:solidFill>
                <a:latin typeface="微软雅黑" pitchFamily="34" charset="-122"/>
                <a:ea typeface="微软雅黑" pitchFamily="34" charset="-122"/>
                <a:cs typeface="Times New Roman" pitchFamily="18" charset="0"/>
              </a:rPr>
              <a:t> can offer 5w to 500W monocrystalline solar panel with high quality and low price. OEM services is available.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Effect transition="in" filter="fade">
                                      <p:cBhvr>
                                        <p:cTn id="9"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3370</TotalTime>
  <Words>3287</Words>
  <Application>Microsoft Office PowerPoint</Application>
  <PresentationFormat>全屏显示(4:3)</PresentationFormat>
  <Paragraphs>969</Paragraphs>
  <Slides>32</Slides>
  <Notes>3</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32</vt:i4>
      </vt:variant>
    </vt:vector>
  </HeadingPairs>
  <TitlesOfParts>
    <vt:vector size="41" baseType="lpstr">
      <vt:lpstr>Open Sans</vt:lpstr>
      <vt:lpstr>黑体</vt:lpstr>
      <vt:lpstr>宋体</vt:lpstr>
      <vt:lpstr>微软雅黑</vt:lpstr>
      <vt:lpstr>Arial</vt:lpstr>
      <vt:lpstr>Calibri</vt:lpstr>
      <vt:lpstr>Impact</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Paul.Zhang</cp:lastModifiedBy>
  <cp:revision>351</cp:revision>
  <dcterms:created xsi:type="dcterms:W3CDTF">2021-01-11T07:10:49Z</dcterms:created>
  <dcterms:modified xsi:type="dcterms:W3CDTF">2021-01-20T08:36:58Z</dcterms:modified>
</cp:coreProperties>
</file>